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7" r:id="rId2"/>
    <p:sldId id="257" r:id="rId3"/>
    <p:sldId id="268" r:id="rId4"/>
    <p:sldId id="258" r:id="rId5"/>
    <p:sldId id="27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729"/>
  </p:normalViewPr>
  <p:slideViewPr>
    <p:cSldViewPr snapToGrid="0" snapToObjects="1">
      <p:cViewPr>
        <p:scale>
          <a:sx n="73" d="100"/>
          <a:sy n="73" d="100"/>
        </p:scale>
        <p:origin x="-92" y="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12524-ACE1-459D-A3CB-291474A90E83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FEE4F6-96E4-4C6E-B695-41F90AA87335}">
      <dgm:prSet/>
      <dgm:spPr/>
      <dgm:t>
        <a:bodyPr/>
        <a:lstStyle/>
        <a:p>
          <a:r>
            <a:rPr lang="ro-RO" baseline="0"/>
            <a:t>recomandări ale experților societății franceze de anestezie și reanimare (SFAR) 03.2020</a:t>
          </a:r>
          <a:endParaRPr lang="en-US"/>
        </a:p>
      </dgm:t>
    </dgm:pt>
    <dgm:pt modelId="{195EA973-EED4-432F-8FE4-67E1DC4CA03D}" type="parTrans" cxnId="{7B011186-596C-4E27-B1F9-7DCD3C0C6F82}">
      <dgm:prSet/>
      <dgm:spPr/>
      <dgm:t>
        <a:bodyPr/>
        <a:lstStyle/>
        <a:p>
          <a:endParaRPr lang="en-US"/>
        </a:p>
      </dgm:t>
    </dgm:pt>
    <dgm:pt modelId="{B99F2E29-7F7D-422B-84D0-A36778C9D64D}" type="sibTrans" cxnId="{7B011186-596C-4E27-B1F9-7DCD3C0C6F82}">
      <dgm:prSet/>
      <dgm:spPr/>
      <dgm:t>
        <a:bodyPr/>
        <a:lstStyle/>
        <a:p>
          <a:endParaRPr lang="en-US"/>
        </a:p>
      </dgm:t>
    </dgm:pt>
    <dgm:pt modelId="{5B9CF077-3799-4CE3-8EB1-085876A5BD29}">
      <dgm:prSet/>
      <dgm:spPr/>
      <dgm:t>
        <a:bodyPr/>
        <a:lstStyle/>
        <a:p>
          <a:r>
            <a:rPr lang="ro-RO" baseline="0" dirty="0"/>
            <a:t>Recomandări ASA FEBRUARIE 2020</a:t>
          </a:r>
          <a:endParaRPr lang="en-US" dirty="0"/>
        </a:p>
      </dgm:t>
    </dgm:pt>
    <dgm:pt modelId="{A87913B2-FB94-4DC6-BE6D-278FD2865299}" type="parTrans" cxnId="{B1CEF427-9B83-4A60-9F2A-4680C510B8D8}">
      <dgm:prSet/>
      <dgm:spPr/>
      <dgm:t>
        <a:bodyPr/>
        <a:lstStyle/>
        <a:p>
          <a:endParaRPr lang="en-US"/>
        </a:p>
      </dgm:t>
    </dgm:pt>
    <dgm:pt modelId="{94324139-CA22-4855-969A-BD2B3923298E}" type="sibTrans" cxnId="{B1CEF427-9B83-4A60-9F2A-4680C510B8D8}">
      <dgm:prSet/>
      <dgm:spPr/>
      <dgm:t>
        <a:bodyPr/>
        <a:lstStyle/>
        <a:p>
          <a:endParaRPr lang="en-US"/>
        </a:p>
      </dgm:t>
    </dgm:pt>
    <dgm:pt modelId="{2E98EAEF-9E0E-48B7-A325-0BC410B93038}">
      <dgm:prSet/>
      <dgm:spPr/>
      <dgm:t>
        <a:bodyPr/>
        <a:lstStyle/>
        <a:p>
          <a:r>
            <a:rPr lang="fr-FR" baseline="0" dirty="0"/>
            <a:t>Coronavirus </a:t>
          </a:r>
          <a:r>
            <a:rPr lang="fr-FR" baseline="0" dirty="0" err="1"/>
            <a:t>Disease</a:t>
          </a:r>
          <a:r>
            <a:rPr lang="fr-FR" baseline="0" dirty="0"/>
            <a:t> 2019 (COVID-19) and </a:t>
          </a:r>
          <a:r>
            <a:rPr lang="fr-FR" baseline="0" dirty="0" err="1"/>
            <a:t>Pregnancy</a:t>
          </a:r>
          <a:r>
            <a:rPr lang="fr-FR" baseline="0" dirty="0"/>
            <a:t>: </a:t>
          </a:r>
          <a:r>
            <a:rPr lang="fr-FR" baseline="0" dirty="0" err="1"/>
            <a:t>What</a:t>
          </a:r>
          <a:r>
            <a:rPr lang="fr-FR" baseline="0" dirty="0"/>
            <a:t> </a:t>
          </a:r>
          <a:r>
            <a:rPr lang="fr-FR" baseline="0" dirty="0" err="1"/>
            <a:t>obstetricians</a:t>
          </a:r>
          <a:r>
            <a:rPr lang="fr-FR" baseline="0" dirty="0"/>
            <a:t> </a:t>
          </a:r>
          <a:r>
            <a:rPr lang="fr-FR" baseline="0" dirty="0" err="1"/>
            <a:t>need</a:t>
          </a:r>
          <a:r>
            <a:rPr lang="fr-FR" baseline="0" dirty="0"/>
            <a:t> to know, </a:t>
          </a:r>
          <a:r>
            <a:rPr lang="fr-FR" baseline="0" dirty="0" err="1"/>
            <a:t>February</a:t>
          </a:r>
          <a:r>
            <a:rPr lang="fr-FR" baseline="0" dirty="0"/>
            <a:t> 2020.</a:t>
          </a:r>
          <a:endParaRPr lang="en-US" dirty="0"/>
        </a:p>
      </dgm:t>
    </dgm:pt>
    <dgm:pt modelId="{651DC143-CBCF-4816-B1BB-F8810E517B3F}" type="parTrans" cxnId="{BA9FD688-2A64-4363-BB8E-EFD96EE1E631}">
      <dgm:prSet/>
      <dgm:spPr/>
      <dgm:t>
        <a:bodyPr/>
        <a:lstStyle/>
        <a:p>
          <a:endParaRPr lang="en-US"/>
        </a:p>
      </dgm:t>
    </dgm:pt>
    <dgm:pt modelId="{45FC98FB-DC6F-474F-9BAB-148927423671}" type="sibTrans" cxnId="{BA9FD688-2A64-4363-BB8E-EFD96EE1E631}">
      <dgm:prSet/>
      <dgm:spPr/>
      <dgm:t>
        <a:bodyPr/>
        <a:lstStyle/>
        <a:p>
          <a:endParaRPr lang="en-US"/>
        </a:p>
      </dgm:t>
    </dgm:pt>
    <dgm:pt modelId="{F3899EC9-20E2-4964-A553-E88903525BE0}">
      <dgm:prSet/>
      <dgm:spPr/>
      <dgm:t>
        <a:bodyPr/>
        <a:lstStyle/>
        <a:p>
          <a:r>
            <a:rPr lang="fr-FR" baseline="0"/>
            <a:t>Outbreak of a new coronavirus: What anaesthetists should know. British Journal of Anaesthesia. doi:10.1016/j.bja.2020.02.008</a:t>
          </a:r>
          <a:endParaRPr lang="en-US"/>
        </a:p>
      </dgm:t>
    </dgm:pt>
    <dgm:pt modelId="{671C880C-7EC0-4F38-A8B5-4E2D76B4AE0E}" type="parTrans" cxnId="{B337BDCC-FCFA-4D58-815F-76E47676D59B}">
      <dgm:prSet/>
      <dgm:spPr/>
      <dgm:t>
        <a:bodyPr/>
        <a:lstStyle/>
        <a:p>
          <a:endParaRPr lang="en-US"/>
        </a:p>
      </dgm:t>
    </dgm:pt>
    <dgm:pt modelId="{7AFD101D-A60F-4968-9B30-FAEDCF3C891C}" type="sibTrans" cxnId="{B337BDCC-FCFA-4D58-815F-76E47676D59B}">
      <dgm:prSet/>
      <dgm:spPr/>
      <dgm:t>
        <a:bodyPr/>
        <a:lstStyle/>
        <a:p>
          <a:endParaRPr lang="en-US"/>
        </a:p>
      </dgm:t>
    </dgm:pt>
    <dgm:pt modelId="{2E61B0C8-F89E-4530-AF73-82BE958F3E51}">
      <dgm:prSet/>
      <dgm:spPr/>
      <dgm:t>
        <a:bodyPr/>
        <a:lstStyle/>
        <a:p>
          <a:r>
            <a:rPr lang="fr-FR" baseline="0" dirty="0"/>
            <a:t>(OMS) 2020. Rational use of </a:t>
          </a:r>
          <a:r>
            <a:rPr lang="fr-FR" baseline="0" dirty="0" err="1"/>
            <a:t>personal</a:t>
          </a:r>
          <a:r>
            <a:rPr lang="fr-FR" baseline="0" dirty="0"/>
            <a:t> protective </a:t>
          </a:r>
          <a:r>
            <a:rPr lang="fr-FR" baseline="0" dirty="0" err="1"/>
            <a:t>equipment</a:t>
          </a:r>
          <a:r>
            <a:rPr lang="fr-FR" baseline="0" dirty="0"/>
            <a:t> for coronavirus </a:t>
          </a:r>
          <a:r>
            <a:rPr lang="fr-FR" baseline="0" dirty="0" err="1"/>
            <a:t>disease</a:t>
          </a:r>
          <a:r>
            <a:rPr lang="fr-FR" baseline="0" dirty="0"/>
            <a:t> 2019 (COVID-19). </a:t>
          </a:r>
          <a:r>
            <a:rPr lang="fr-FR" baseline="0" dirty="0" err="1"/>
            <a:t>Interim</a:t>
          </a:r>
          <a:r>
            <a:rPr lang="fr-FR" baseline="0" dirty="0"/>
            <a:t> guidance 27 </a:t>
          </a:r>
          <a:r>
            <a:rPr lang="fr-FR" baseline="0" dirty="0" err="1"/>
            <a:t>February</a:t>
          </a:r>
          <a:r>
            <a:rPr lang="fr-FR" baseline="0" dirty="0"/>
            <a:t> </a:t>
          </a:r>
          <a:r>
            <a:rPr lang="fr-FR" baseline="0" dirty="0" smtClean="0"/>
            <a:t>2020</a:t>
          </a:r>
          <a:r>
            <a:rPr lang="fr-FR" baseline="0" dirty="0"/>
            <a:t/>
          </a:r>
          <a:br>
            <a:rPr lang="fr-FR" baseline="0" dirty="0"/>
          </a:br>
          <a:endParaRPr lang="en-US" dirty="0"/>
        </a:p>
      </dgm:t>
    </dgm:pt>
    <dgm:pt modelId="{A99A8670-DF96-4B5B-9754-1733B62D344C}" type="parTrans" cxnId="{34E2F7B5-D544-47ED-AB67-28B4BF076D21}">
      <dgm:prSet/>
      <dgm:spPr/>
      <dgm:t>
        <a:bodyPr/>
        <a:lstStyle/>
        <a:p>
          <a:endParaRPr lang="en-US"/>
        </a:p>
      </dgm:t>
    </dgm:pt>
    <dgm:pt modelId="{D57790B2-82E5-4340-ABC0-0C50CCE7D77D}" type="sibTrans" cxnId="{34E2F7B5-D544-47ED-AB67-28B4BF076D21}">
      <dgm:prSet/>
      <dgm:spPr/>
      <dgm:t>
        <a:bodyPr/>
        <a:lstStyle/>
        <a:p>
          <a:endParaRPr lang="en-US"/>
        </a:p>
      </dgm:t>
    </dgm:pt>
    <dgm:pt modelId="{62EC952C-C120-614A-B05D-B27BACADFECA}" type="pres">
      <dgm:prSet presAssocID="{89F12524-ACE1-459D-A3CB-291474A90E8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72457D0-DEA2-2A42-AB17-56CE8292DED2}" type="pres">
      <dgm:prSet presAssocID="{5DFEE4F6-96E4-4C6E-B695-41F90AA87335}" presName="thickLine" presStyleLbl="alignNode1" presStyleIdx="0" presStyleCnt="5"/>
      <dgm:spPr/>
    </dgm:pt>
    <dgm:pt modelId="{F15C75D7-E9A0-5442-B89D-05822E144F51}" type="pres">
      <dgm:prSet presAssocID="{5DFEE4F6-96E4-4C6E-B695-41F90AA87335}" presName="horz1" presStyleCnt="0"/>
      <dgm:spPr/>
    </dgm:pt>
    <dgm:pt modelId="{9E0278CD-7E9E-644B-BC9D-E3978CB1545E}" type="pres">
      <dgm:prSet presAssocID="{5DFEE4F6-96E4-4C6E-B695-41F90AA87335}" presName="tx1" presStyleLbl="revTx" presStyleIdx="0" presStyleCnt="5"/>
      <dgm:spPr/>
      <dgm:t>
        <a:bodyPr/>
        <a:lstStyle/>
        <a:p>
          <a:endParaRPr lang="en-US"/>
        </a:p>
      </dgm:t>
    </dgm:pt>
    <dgm:pt modelId="{27D3F774-F058-834C-AC23-7D5E8032AA2C}" type="pres">
      <dgm:prSet presAssocID="{5DFEE4F6-96E4-4C6E-B695-41F90AA87335}" presName="vert1" presStyleCnt="0"/>
      <dgm:spPr/>
    </dgm:pt>
    <dgm:pt modelId="{275FAD2B-3992-CC4F-ADBC-91E631FD2FE5}" type="pres">
      <dgm:prSet presAssocID="{5B9CF077-3799-4CE3-8EB1-085876A5BD29}" presName="thickLine" presStyleLbl="alignNode1" presStyleIdx="1" presStyleCnt="5"/>
      <dgm:spPr/>
    </dgm:pt>
    <dgm:pt modelId="{660A476B-7586-9A48-A464-3ADA8427C555}" type="pres">
      <dgm:prSet presAssocID="{5B9CF077-3799-4CE3-8EB1-085876A5BD29}" presName="horz1" presStyleCnt="0"/>
      <dgm:spPr/>
    </dgm:pt>
    <dgm:pt modelId="{C53D2EFC-F0E3-5A4D-A87D-1FA574C68DE4}" type="pres">
      <dgm:prSet presAssocID="{5B9CF077-3799-4CE3-8EB1-085876A5BD29}" presName="tx1" presStyleLbl="revTx" presStyleIdx="1" presStyleCnt="5"/>
      <dgm:spPr/>
      <dgm:t>
        <a:bodyPr/>
        <a:lstStyle/>
        <a:p>
          <a:endParaRPr lang="en-US"/>
        </a:p>
      </dgm:t>
    </dgm:pt>
    <dgm:pt modelId="{94064DEB-9B4D-EF45-92A1-43200D9283C1}" type="pres">
      <dgm:prSet presAssocID="{5B9CF077-3799-4CE3-8EB1-085876A5BD29}" presName="vert1" presStyleCnt="0"/>
      <dgm:spPr/>
    </dgm:pt>
    <dgm:pt modelId="{13247EF6-9A93-A04D-8EB7-D1D95E597122}" type="pres">
      <dgm:prSet presAssocID="{2E98EAEF-9E0E-48B7-A325-0BC410B93038}" presName="thickLine" presStyleLbl="alignNode1" presStyleIdx="2" presStyleCnt="5"/>
      <dgm:spPr/>
    </dgm:pt>
    <dgm:pt modelId="{8BC4A3DB-913B-1A4F-BF9B-0C087E0A66D2}" type="pres">
      <dgm:prSet presAssocID="{2E98EAEF-9E0E-48B7-A325-0BC410B93038}" presName="horz1" presStyleCnt="0"/>
      <dgm:spPr/>
    </dgm:pt>
    <dgm:pt modelId="{E490D291-9FC3-6745-A41C-5D8EC8F6DB84}" type="pres">
      <dgm:prSet presAssocID="{2E98EAEF-9E0E-48B7-A325-0BC410B93038}" presName="tx1" presStyleLbl="revTx" presStyleIdx="2" presStyleCnt="5"/>
      <dgm:spPr/>
      <dgm:t>
        <a:bodyPr/>
        <a:lstStyle/>
        <a:p>
          <a:endParaRPr lang="en-US"/>
        </a:p>
      </dgm:t>
    </dgm:pt>
    <dgm:pt modelId="{69FF170A-F8D5-6A40-A2AD-119409D8E9E7}" type="pres">
      <dgm:prSet presAssocID="{2E98EAEF-9E0E-48B7-A325-0BC410B93038}" presName="vert1" presStyleCnt="0"/>
      <dgm:spPr/>
    </dgm:pt>
    <dgm:pt modelId="{88C51146-EBF8-B24B-AED7-3F06C797E871}" type="pres">
      <dgm:prSet presAssocID="{F3899EC9-20E2-4964-A553-E88903525BE0}" presName="thickLine" presStyleLbl="alignNode1" presStyleIdx="3" presStyleCnt="5"/>
      <dgm:spPr/>
    </dgm:pt>
    <dgm:pt modelId="{5AA04AD9-56CB-B048-8A7D-A36ADA19CDF7}" type="pres">
      <dgm:prSet presAssocID="{F3899EC9-20E2-4964-A553-E88903525BE0}" presName="horz1" presStyleCnt="0"/>
      <dgm:spPr/>
    </dgm:pt>
    <dgm:pt modelId="{B458CC5F-397E-A045-BA6F-FC2E440A68DB}" type="pres">
      <dgm:prSet presAssocID="{F3899EC9-20E2-4964-A553-E88903525BE0}" presName="tx1" presStyleLbl="revTx" presStyleIdx="3" presStyleCnt="5"/>
      <dgm:spPr/>
      <dgm:t>
        <a:bodyPr/>
        <a:lstStyle/>
        <a:p>
          <a:endParaRPr lang="en-US"/>
        </a:p>
      </dgm:t>
    </dgm:pt>
    <dgm:pt modelId="{37D67182-675F-5743-AB3C-10F1F660D1B7}" type="pres">
      <dgm:prSet presAssocID="{F3899EC9-20E2-4964-A553-E88903525BE0}" presName="vert1" presStyleCnt="0"/>
      <dgm:spPr/>
    </dgm:pt>
    <dgm:pt modelId="{A592F58A-DDBD-3C44-8D39-817C9D289279}" type="pres">
      <dgm:prSet presAssocID="{2E61B0C8-F89E-4530-AF73-82BE958F3E51}" presName="thickLine" presStyleLbl="alignNode1" presStyleIdx="4" presStyleCnt="5"/>
      <dgm:spPr/>
    </dgm:pt>
    <dgm:pt modelId="{8D55AD79-4CF1-B848-AEF9-038795B6A554}" type="pres">
      <dgm:prSet presAssocID="{2E61B0C8-F89E-4530-AF73-82BE958F3E51}" presName="horz1" presStyleCnt="0"/>
      <dgm:spPr/>
    </dgm:pt>
    <dgm:pt modelId="{D24014B5-C46D-1F40-A0F4-E75E519287CA}" type="pres">
      <dgm:prSet presAssocID="{2E61B0C8-F89E-4530-AF73-82BE958F3E51}" presName="tx1" presStyleLbl="revTx" presStyleIdx="4" presStyleCnt="5"/>
      <dgm:spPr/>
      <dgm:t>
        <a:bodyPr/>
        <a:lstStyle/>
        <a:p>
          <a:endParaRPr lang="en-US"/>
        </a:p>
      </dgm:t>
    </dgm:pt>
    <dgm:pt modelId="{27F97F04-1A8D-E948-A7FD-0ADDDE409FEE}" type="pres">
      <dgm:prSet presAssocID="{2E61B0C8-F89E-4530-AF73-82BE958F3E51}" presName="vert1" presStyleCnt="0"/>
      <dgm:spPr/>
    </dgm:pt>
  </dgm:ptLst>
  <dgm:cxnLst>
    <dgm:cxn modelId="{34E2F7B5-D544-47ED-AB67-28B4BF076D21}" srcId="{89F12524-ACE1-459D-A3CB-291474A90E83}" destId="{2E61B0C8-F89E-4530-AF73-82BE958F3E51}" srcOrd="4" destOrd="0" parTransId="{A99A8670-DF96-4B5B-9754-1733B62D344C}" sibTransId="{D57790B2-82E5-4340-ABC0-0C50CCE7D77D}"/>
    <dgm:cxn modelId="{39400B66-1A2F-C64B-9126-8DD265A61996}" type="presOf" srcId="{2E98EAEF-9E0E-48B7-A325-0BC410B93038}" destId="{E490D291-9FC3-6745-A41C-5D8EC8F6DB84}" srcOrd="0" destOrd="0" presId="urn:microsoft.com/office/officeart/2008/layout/LinedList"/>
    <dgm:cxn modelId="{F9B30508-0956-FB4B-B06E-AA78B9D8AA11}" type="presOf" srcId="{2E61B0C8-F89E-4530-AF73-82BE958F3E51}" destId="{D24014B5-C46D-1F40-A0F4-E75E519287CA}" srcOrd="0" destOrd="0" presId="urn:microsoft.com/office/officeart/2008/layout/LinedList"/>
    <dgm:cxn modelId="{BA9FD688-2A64-4363-BB8E-EFD96EE1E631}" srcId="{89F12524-ACE1-459D-A3CB-291474A90E83}" destId="{2E98EAEF-9E0E-48B7-A325-0BC410B93038}" srcOrd="2" destOrd="0" parTransId="{651DC143-CBCF-4816-B1BB-F8810E517B3F}" sibTransId="{45FC98FB-DC6F-474F-9BAB-148927423671}"/>
    <dgm:cxn modelId="{743D255A-44AA-D640-8A2A-F205BE56F435}" type="presOf" srcId="{F3899EC9-20E2-4964-A553-E88903525BE0}" destId="{B458CC5F-397E-A045-BA6F-FC2E440A68DB}" srcOrd="0" destOrd="0" presId="urn:microsoft.com/office/officeart/2008/layout/LinedList"/>
    <dgm:cxn modelId="{7B011186-596C-4E27-B1F9-7DCD3C0C6F82}" srcId="{89F12524-ACE1-459D-A3CB-291474A90E83}" destId="{5DFEE4F6-96E4-4C6E-B695-41F90AA87335}" srcOrd="0" destOrd="0" parTransId="{195EA973-EED4-432F-8FE4-67E1DC4CA03D}" sibTransId="{B99F2E29-7F7D-422B-84D0-A36778C9D64D}"/>
    <dgm:cxn modelId="{BF7D2DF5-FBDC-F546-98BA-63BBEE503AFE}" type="presOf" srcId="{89F12524-ACE1-459D-A3CB-291474A90E83}" destId="{62EC952C-C120-614A-B05D-B27BACADFECA}" srcOrd="0" destOrd="0" presId="urn:microsoft.com/office/officeart/2008/layout/LinedList"/>
    <dgm:cxn modelId="{6C1C0D22-93A5-EC4A-A8D4-B35424A8CEE5}" type="presOf" srcId="{5DFEE4F6-96E4-4C6E-B695-41F90AA87335}" destId="{9E0278CD-7E9E-644B-BC9D-E3978CB1545E}" srcOrd="0" destOrd="0" presId="urn:microsoft.com/office/officeart/2008/layout/LinedList"/>
    <dgm:cxn modelId="{4DDAB9E7-64D6-C04E-8B3F-6CF3E10E4E86}" type="presOf" srcId="{5B9CF077-3799-4CE3-8EB1-085876A5BD29}" destId="{C53D2EFC-F0E3-5A4D-A87D-1FA574C68DE4}" srcOrd="0" destOrd="0" presId="urn:microsoft.com/office/officeart/2008/layout/LinedList"/>
    <dgm:cxn modelId="{B337BDCC-FCFA-4D58-815F-76E47676D59B}" srcId="{89F12524-ACE1-459D-A3CB-291474A90E83}" destId="{F3899EC9-20E2-4964-A553-E88903525BE0}" srcOrd="3" destOrd="0" parTransId="{671C880C-7EC0-4F38-A8B5-4E2D76B4AE0E}" sibTransId="{7AFD101D-A60F-4968-9B30-FAEDCF3C891C}"/>
    <dgm:cxn modelId="{B1CEF427-9B83-4A60-9F2A-4680C510B8D8}" srcId="{89F12524-ACE1-459D-A3CB-291474A90E83}" destId="{5B9CF077-3799-4CE3-8EB1-085876A5BD29}" srcOrd="1" destOrd="0" parTransId="{A87913B2-FB94-4DC6-BE6D-278FD2865299}" sibTransId="{94324139-CA22-4855-969A-BD2B3923298E}"/>
    <dgm:cxn modelId="{4870C473-E887-9548-9FED-3EB6404A9716}" type="presParOf" srcId="{62EC952C-C120-614A-B05D-B27BACADFECA}" destId="{E72457D0-DEA2-2A42-AB17-56CE8292DED2}" srcOrd="0" destOrd="0" presId="urn:microsoft.com/office/officeart/2008/layout/LinedList"/>
    <dgm:cxn modelId="{9AF5B7B0-7684-724F-A4DD-83A844505EDE}" type="presParOf" srcId="{62EC952C-C120-614A-B05D-B27BACADFECA}" destId="{F15C75D7-E9A0-5442-B89D-05822E144F51}" srcOrd="1" destOrd="0" presId="urn:microsoft.com/office/officeart/2008/layout/LinedList"/>
    <dgm:cxn modelId="{5CC93AB1-C2BF-344A-8635-2BB29ACCEEFA}" type="presParOf" srcId="{F15C75D7-E9A0-5442-B89D-05822E144F51}" destId="{9E0278CD-7E9E-644B-BC9D-E3978CB1545E}" srcOrd="0" destOrd="0" presId="urn:microsoft.com/office/officeart/2008/layout/LinedList"/>
    <dgm:cxn modelId="{8C0B7733-8918-A248-A96B-F7007C1AF259}" type="presParOf" srcId="{F15C75D7-E9A0-5442-B89D-05822E144F51}" destId="{27D3F774-F058-834C-AC23-7D5E8032AA2C}" srcOrd="1" destOrd="0" presId="urn:microsoft.com/office/officeart/2008/layout/LinedList"/>
    <dgm:cxn modelId="{C6F8AC29-7E4B-0445-B8C1-B301D5E06540}" type="presParOf" srcId="{62EC952C-C120-614A-B05D-B27BACADFECA}" destId="{275FAD2B-3992-CC4F-ADBC-91E631FD2FE5}" srcOrd="2" destOrd="0" presId="urn:microsoft.com/office/officeart/2008/layout/LinedList"/>
    <dgm:cxn modelId="{7C514D01-CB36-7548-84C4-F1239AC1DF88}" type="presParOf" srcId="{62EC952C-C120-614A-B05D-B27BACADFECA}" destId="{660A476B-7586-9A48-A464-3ADA8427C555}" srcOrd="3" destOrd="0" presId="urn:microsoft.com/office/officeart/2008/layout/LinedList"/>
    <dgm:cxn modelId="{B9D3413A-85AA-5D41-A75C-B48A4C72B9DE}" type="presParOf" srcId="{660A476B-7586-9A48-A464-3ADA8427C555}" destId="{C53D2EFC-F0E3-5A4D-A87D-1FA574C68DE4}" srcOrd="0" destOrd="0" presId="urn:microsoft.com/office/officeart/2008/layout/LinedList"/>
    <dgm:cxn modelId="{FDBC01DC-18D3-2245-A361-6915AF5D37EE}" type="presParOf" srcId="{660A476B-7586-9A48-A464-3ADA8427C555}" destId="{94064DEB-9B4D-EF45-92A1-43200D9283C1}" srcOrd="1" destOrd="0" presId="urn:microsoft.com/office/officeart/2008/layout/LinedList"/>
    <dgm:cxn modelId="{2BA43CBF-FBCF-4F44-87DB-B03231126743}" type="presParOf" srcId="{62EC952C-C120-614A-B05D-B27BACADFECA}" destId="{13247EF6-9A93-A04D-8EB7-D1D95E597122}" srcOrd="4" destOrd="0" presId="urn:microsoft.com/office/officeart/2008/layout/LinedList"/>
    <dgm:cxn modelId="{95CE0C99-B0DE-B144-B5D3-4B89035DD4F9}" type="presParOf" srcId="{62EC952C-C120-614A-B05D-B27BACADFECA}" destId="{8BC4A3DB-913B-1A4F-BF9B-0C087E0A66D2}" srcOrd="5" destOrd="0" presId="urn:microsoft.com/office/officeart/2008/layout/LinedList"/>
    <dgm:cxn modelId="{ADDF5C04-ED7C-1D45-96BC-CBF4A9DC3785}" type="presParOf" srcId="{8BC4A3DB-913B-1A4F-BF9B-0C087E0A66D2}" destId="{E490D291-9FC3-6745-A41C-5D8EC8F6DB84}" srcOrd="0" destOrd="0" presId="urn:microsoft.com/office/officeart/2008/layout/LinedList"/>
    <dgm:cxn modelId="{EB34017D-716C-8E4C-98BA-90BFD4FE7773}" type="presParOf" srcId="{8BC4A3DB-913B-1A4F-BF9B-0C087E0A66D2}" destId="{69FF170A-F8D5-6A40-A2AD-119409D8E9E7}" srcOrd="1" destOrd="0" presId="urn:microsoft.com/office/officeart/2008/layout/LinedList"/>
    <dgm:cxn modelId="{AC201198-66E2-B94D-8AD3-373404542E2A}" type="presParOf" srcId="{62EC952C-C120-614A-B05D-B27BACADFECA}" destId="{88C51146-EBF8-B24B-AED7-3F06C797E871}" srcOrd="6" destOrd="0" presId="urn:microsoft.com/office/officeart/2008/layout/LinedList"/>
    <dgm:cxn modelId="{5831BB48-33CE-6542-B38C-C3E92C6EF6C1}" type="presParOf" srcId="{62EC952C-C120-614A-B05D-B27BACADFECA}" destId="{5AA04AD9-56CB-B048-8A7D-A36ADA19CDF7}" srcOrd="7" destOrd="0" presId="urn:microsoft.com/office/officeart/2008/layout/LinedList"/>
    <dgm:cxn modelId="{C84CF07E-D59E-424B-AF63-DA2F004BE953}" type="presParOf" srcId="{5AA04AD9-56CB-B048-8A7D-A36ADA19CDF7}" destId="{B458CC5F-397E-A045-BA6F-FC2E440A68DB}" srcOrd="0" destOrd="0" presId="urn:microsoft.com/office/officeart/2008/layout/LinedList"/>
    <dgm:cxn modelId="{A1F127DF-195E-2440-A671-D4546C490132}" type="presParOf" srcId="{5AA04AD9-56CB-B048-8A7D-A36ADA19CDF7}" destId="{37D67182-675F-5743-AB3C-10F1F660D1B7}" srcOrd="1" destOrd="0" presId="urn:microsoft.com/office/officeart/2008/layout/LinedList"/>
    <dgm:cxn modelId="{A540B2CA-DAAD-4B4B-BA09-935CF59CB011}" type="presParOf" srcId="{62EC952C-C120-614A-B05D-B27BACADFECA}" destId="{A592F58A-DDBD-3C44-8D39-817C9D289279}" srcOrd="8" destOrd="0" presId="urn:microsoft.com/office/officeart/2008/layout/LinedList"/>
    <dgm:cxn modelId="{4F430C43-7A0B-0B43-A395-7313011E478C}" type="presParOf" srcId="{62EC952C-C120-614A-B05D-B27BACADFECA}" destId="{8D55AD79-4CF1-B848-AEF9-038795B6A554}" srcOrd="9" destOrd="0" presId="urn:microsoft.com/office/officeart/2008/layout/LinedList"/>
    <dgm:cxn modelId="{A02BF464-0C1A-3344-8B77-BB1449686982}" type="presParOf" srcId="{8D55AD79-4CF1-B848-AEF9-038795B6A554}" destId="{D24014B5-C46D-1F40-A0F4-E75E519287CA}" srcOrd="0" destOrd="0" presId="urn:microsoft.com/office/officeart/2008/layout/LinedList"/>
    <dgm:cxn modelId="{81FA1774-411C-2248-928A-07BFD789DDEC}" type="presParOf" srcId="{8D55AD79-4CF1-B848-AEF9-038795B6A554}" destId="{27F97F04-1A8D-E948-A7FD-0ADDDE409F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EC0793-DCD7-45DD-9177-2423288E674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467364-6E75-49E9-A6D0-5F28A2C394C2}">
      <dgm:prSet/>
      <dgm:spPr/>
      <dgm:t>
        <a:bodyPr/>
        <a:lstStyle/>
        <a:p>
          <a:r>
            <a:rPr lang="ro-RO" baseline="0" dirty="0"/>
            <a:t>Definițiile sunt susceptibile să evolueze în zilele sau săptămânile următoare, datorită evoluției cunoștințelor, a mijloacelor de diagnostic disponibile și a normelor COVID stabilite de echipele de igienă și de </a:t>
          </a:r>
          <a:r>
            <a:rPr lang="ro-RO" baseline="0" dirty="0" err="1"/>
            <a:t>infectioniștii</a:t>
          </a:r>
          <a:r>
            <a:rPr lang="ro-RO" baseline="0" dirty="0"/>
            <a:t> unității.</a:t>
          </a:r>
          <a:endParaRPr lang="en-US" dirty="0"/>
        </a:p>
      </dgm:t>
    </dgm:pt>
    <dgm:pt modelId="{CDE0F004-4265-4DE6-AAE4-A9048645C10D}" type="parTrans" cxnId="{269E894E-23FD-4C4C-A1C4-261492F4173F}">
      <dgm:prSet/>
      <dgm:spPr/>
      <dgm:t>
        <a:bodyPr/>
        <a:lstStyle/>
        <a:p>
          <a:endParaRPr lang="en-US"/>
        </a:p>
      </dgm:t>
    </dgm:pt>
    <dgm:pt modelId="{B7BFA1A8-D1AC-462A-898D-26574A995CE5}" type="sibTrans" cxnId="{269E894E-23FD-4C4C-A1C4-261492F4173F}">
      <dgm:prSet/>
      <dgm:spPr/>
      <dgm:t>
        <a:bodyPr/>
        <a:lstStyle/>
        <a:p>
          <a:endParaRPr lang="en-US"/>
        </a:p>
      </dgm:t>
    </dgm:pt>
    <dgm:pt modelId="{C6CBA3F9-F5F2-4D0F-8CA0-31CDC809E574}">
      <dgm:prSet/>
      <dgm:spPr/>
      <dgm:t>
        <a:bodyPr/>
        <a:lstStyle/>
        <a:p>
          <a:r>
            <a:rPr lang="ro-RO" baseline="0" dirty="0"/>
            <a:t>Un pacient</a:t>
          </a:r>
          <a:r>
            <a:rPr lang="ro-RO" u="sng" baseline="0" dirty="0"/>
            <a:t> infectat </a:t>
          </a:r>
          <a:r>
            <a:rPr lang="ro-RO" baseline="0" dirty="0"/>
            <a:t>este definit ca subiect cu o cultură nazofaringiană pozitivă prin PCR.</a:t>
          </a:r>
          <a:endParaRPr lang="en-US" dirty="0"/>
        </a:p>
      </dgm:t>
    </dgm:pt>
    <dgm:pt modelId="{9E31A6C5-E637-4E15-BC19-3B28337EC605}" type="parTrans" cxnId="{B0BB170F-A37A-40F4-BC02-F728D9BB6419}">
      <dgm:prSet/>
      <dgm:spPr/>
      <dgm:t>
        <a:bodyPr/>
        <a:lstStyle/>
        <a:p>
          <a:endParaRPr lang="en-US"/>
        </a:p>
      </dgm:t>
    </dgm:pt>
    <dgm:pt modelId="{8721F00D-ABC8-47D8-AA64-E8958F8600EB}" type="sibTrans" cxnId="{B0BB170F-A37A-40F4-BC02-F728D9BB6419}">
      <dgm:prSet/>
      <dgm:spPr/>
      <dgm:t>
        <a:bodyPr/>
        <a:lstStyle/>
        <a:p>
          <a:endParaRPr lang="en-US"/>
        </a:p>
      </dgm:t>
    </dgm:pt>
    <dgm:pt modelId="{B68739A7-70ED-4B13-A5A1-8994FDD157FB}">
      <dgm:prSet/>
      <dgm:spPr/>
      <dgm:t>
        <a:bodyPr/>
        <a:lstStyle/>
        <a:p>
          <a:r>
            <a:rPr lang="ro-RO" baseline="0" dirty="0"/>
            <a:t>Un pacient </a:t>
          </a:r>
          <a:r>
            <a:rPr lang="ro-RO" u="sng" baseline="0" dirty="0"/>
            <a:t>suspect </a:t>
          </a:r>
          <a:r>
            <a:rPr lang="ro-RO" baseline="0" dirty="0"/>
            <a:t>este definit ca subiect cu simptome sugestive (definiții actuale: febră ≥38 ° C sau tuse sau dispnee cu frecvență respiratorie&gt; 22 / min) și criterii pentru spitalizare (pneumonie sau </a:t>
          </a:r>
          <a:r>
            <a:rPr lang="ro-RO" baseline="0" dirty="0" err="1"/>
            <a:t>comorbidități</a:t>
          </a:r>
          <a:r>
            <a:rPr lang="ro-RO" baseline="0" dirty="0"/>
            <a:t> severe). </a:t>
          </a:r>
          <a:endParaRPr lang="en-US" dirty="0"/>
        </a:p>
      </dgm:t>
    </dgm:pt>
    <dgm:pt modelId="{5AA56DBA-B6E3-4B3A-92C0-9EA79516639B}" type="parTrans" cxnId="{1B39A281-8723-4506-9944-22DF5AD5C095}">
      <dgm:prSet/>
      <dgm:spPr/>
      <dgm:t>
        <a:bodyPr/>
        <a:lstStyle/>
        <a:p>
          <a:endParaRPr lang="en-US"/>
        </a:p>
      </dgm:t>
    </dgm:pt>
    <dgm:pt modelId="{4BE4D26D-38C5-4AB7-91ED-0110FAF844ED}" type="sibTrans" cxnId="{1B39A281-8723-4506-9944-22DF5AD5C095}">
      <dgm:prSet/>
      <dgm:spPr/>
      <dgm:t>
        <a:bodyPr/>
        <a:lstStyle/>
        <a:p>
          <a:endParaRPr lang="en-US"/>
        </a:p>
      </dgm:t>
    </dgm:pt>
    <dgm:pt modelId="{EC8421A0-B7BE-434A-B452-16104DE4ECA4}" type="pres">
      <dgm:prSet presAssocID="{EDEC0793-DCD7-45DD-9177-2423288E67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6E9BC1-F68D-2041-889C-0E9B1CE47DC5}" type="pres">
      <dgm:prSet presAssocID="{48467364-6E75-49E9-A6D0-5F28A2C394C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3E4C3-FA18-2048-830E-0F9E8330159C}" type="pres">
      <dgm:prSet presAssocID="{B7BFA1A8-D1AC-462A-898D-26574A995CE5}" presName="spacer" presStyleCnt="0"/>
      <dgm:spPr/>
    </dgm:pt>
    <dgm:pt modelId="{63ACC1C3-6043-6540-B1FD-EB2D0EBD97ED}" type="pres">
      <dgm:prSet presAssocID="{C6CBA3F9-F5F2-4D0F-8CA0-31CDC809E5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18799-EF9B-2C4B-9858-0F1717B5A9B2}" type="pres">
      <dgm:prSet presAssocID="{8721F00D-ABC8-47D8-AA64-E8958F8600EB}" presName="spacer" presStyleCnt="0"/>
      <dgm:spPr/>
    </dgm:pt>
    <dgm:pt modelId="{7544FEF9-9D2F-C644-B90E-3972935835F9}" type="pres">
      <dgm:prSet presAssocID="{B68739A7-70ED-4B13-A5A1-8994FDD157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BB170F-A37A-40F4-BC02-F728D9BB6419}" srcId="{EDEC0793-DCD7-45DD-9177-2423288E6747}" destId="{C6CBA3F9-F5F2-4D0F-8CA0-31CDC809E574}" srcOrd="1" destOrd="0" parTransId="{9E31A6C5-E637-4E15-BC19-3B28337EC605}" sibTransId="{8721F00D-ABC8-47D8-AA64-E8958F8600EB}"/>
    <dgm:cxn modelId="{1B39A281-8723-4506-9944-22DF5AD5C095}" srcId="{EDEC0793-DCD7-45DD-9177-2423288E6747}" destId="{B68739A7-70ED-4B13-A5A1-8994FDD157FB}" srcOrd="2" destOrd="0" parTransId="{5AA56DBA-B6E3-4B3A-92C0-9EA79516639B}" sibTransId="{4BE4D26D-38C5-4AB7-91ED-0110FAF844ED}"/>
    <dgm:cxn modelId="{F4B4C7EF-4E0E-A346-BDC0-823E6921364A}" type="presOf" srcId="{B68739A7-70ED-4B13-A5A1-8994FDD157FB}" destId="{7544FEF9-9D2F-C644-B90E-3972935835F9}" srcOrd="0" destOrd="0" presId="urn:microsoft.com/office/officeart/2005/8/layout/vList2"/>
    <dgm:cxn modelId="{51B59B41-80E9-EF4A-94D7-A1F8B8E423B1}" type="presOf" srcId="{C6CBA3F9-F5F2-4D0F-8CA0-31CDC809E574}" destId="{63ACC1C3-6043-6540-B1FD-EB2D0EBD97ED}" srcOrd="0" destOrd="0" presId="urn:microsoft.com/office/officeart/2005/8/layout/vList2"/>
    <dgm:cxn modelId="{8079890E-600A-DC4A-B179-F759B886E5B7}" type="presOf" srcId="{48467364-6E75-49E9-A6D0-5F28A2C394C2}" destId="{B36E9BC1-F68D-2041-889C-0E9B1CE47DC5}" srcOrd="0" destOrd="0" presId="urn:microsoft.com/office/officeart/2005/8/layout/vList2"/>
    <dgm:cxn modelId="{269E894E-23FD-4C4C-A1C4-261492F4173F}" srcId="{EDEC0793-DCD7-45DD-9177-2423288E6747}" destId="{48467364-6E75-49E9-A6D0-5F28A2C394C2}" srcOrd="0" destOrd="0" parTransId="{CDE0F004-4265-4DE6-AAE4-A9048645C10D}" sibTransId="{B7BFA1A8-D1AC-462A-898D-26574A995CE5}"/>
    <dgm:cxn modelId="{487A8704-500C-3142-94AD-7EE2B71AA549}" type="presOf" srcId="{EDEC0793-DCD7-45DD-9177-2423288E6747}" destId="{EC8421A0-B7BE-434A-B452-16104DE4ECA4}" srcOrd="0" destOrd="0" presId="urn:microsoft.com/office/officeart/2005/8/layout/vList2"/>
    <dgm:cxn modelId="{7906ED42-438C-D441-9E27-402CF5957708}" type="presParOf" srcId="{EC8421A0-B7BE-434A-B452-16104DE4ECA4}" destId="{B36E9BC1-F68D-2041-889C-0E9B1CE47DC5}" srcOrd="0" destOrd="0" presId="urn:microsoft.com/office/officeart/2005/8/layout/vList2"/>
    <dgm:cxn modelId="{1603F5A4-F012-CD4F-A37B-1D708227D262}" type="presParOf" srcId="{EC8421A0-B7BE-434A-B452-16104DE4ECA4}" destId="{ACE3E4C3-FA18-2048-830E-0F9E8330159C}" srcOrd="1" destOrd="0" presId="urn:microsoft.com/office/officeart/2005/8/layout/vList2"/>
    <dgm:cxn modelId="{C1562CD6-ED3D-6841-9994-DA7B4CA47EEE}" type="presParOf" srcId="{EC8421A0-B7BE-434A-B452-16104DE4ECA4}" destId="{63ACC1C3-6043-6540-B1FD-EB2D0EBD97ED}" srcOrd="2" destOrd="0" presId="urn:microsoft.com/office/officeart/2005/8/layout/vList2"/>
    <dgm:cxn modelId="{E3A8B59F-1534-4046-BE77-52A55439E5C3}" type="presParOf" srcId="{EC8421A0-B7BE-434A-B452-16104DE4ECA4}" destId="{5B318799-EF9B-2C4B-9858-0F1717B5A9B2}" srcOrd="3" destOrd="0" presId="urn:microsoft.com/office/officeart/2005/8/layout/vList2"/>
    <dgm:cxn modelId="{7F36E6FB-19FC-2447-9D80-89D261C5BA6D}" type="presParOf" srcId="{EC8421A0-B7BE-434A-B452-16104DE4ECA4}" destId="{7544FEF9-9D2F-C644-B90E-3972935835F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0FF5D1-F986-4F0A-860E-400ABF9ACADF}" type="doc">
      <dgm:prSet loTypeId="urn:microsoft.com/office/officeart/2016/7/layout/LinearBlockProcessNumbered" loCatId="process" qsTypeId="urn:microsoft.com/office/officeart/2005/8/quickstyle/simple1#7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61CADC-CDFF-4A24-A611-639B43765DF4}">
      <dgm:prSet/>
      <dgm:spPr/>
      <dgm:t>
        <a:bodyPr/>
        <a:lstStyle/>
        <a:p>
          <a:r>
            <a:rPr lang="ro-RO" baseline="0"/>
            <a:t>Planul de acțiune al echipei de anestezie trebuie pregătit și verbalizat între profesioniști, cu o atribuire clară a sarcinilor respective.</a:t>
          </a:r>
          <a:endParaRPr lang="en-US"/>
        </a:p>
      </dgm:t>
    </dgm:pt>
    <dgm:pt modelId="{ED2B4052-D11A-47BC-A58E-6B1A85EE2B0D}" type="parTrans" cxnId="{21202420-E74A-4F99-9241-AEF7F0284BDC}">
      <dgm:prSet/>
      <dgm:spPr/>
      <dgm:t>
        <a:bodyPr/>
        <a:lstStyle/>
        <a:p>
          <a:endParaRPr lang="en-US"/>
        </a:p>
      </dgm:t>
    </dgm:pt>
    <dgm:pt modelId="{9E0B7C14-6548-41A8-87E4-68EF399496D5}" type="sibTrans" cxnId="{21202420-E74A-4F99-9241-AEF7F0284BD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0AFF053E-35CF-4A97-A8C8-499CF3F8C9E4}">
      <dgm:prSet/>
      <dgm:spPr/>
      <dgm:t>
        <a:bodyPr/>
        <a:lstStyle/>
        <a:p>
          <a:r>
            <a:rPr lang="ro-RO" baseline="0" dirty="0"/>
            <a:t>Personalul de anestezie și echipamentele de anestezie trebuie să fie pregătite în avans.</a:t>
          </a:r>
          <a:endParaRPr lang="en-US" dirty="0"/>
        </a:p>
      </dgm:t>
    </dgm:pt>
    <dgm:pt modelId="{5A33C08E-0E70-4769-A099-B4E3053823C1}" type="parTrans" cxnId="{245428A3-D2F8-4C50-A20C-0CFF0904133E}">
      <dgm:prSet/>
      <dgm:spPr/>
      <dgm:t>
        <a:bodyPr/>
        <a:lstStyle/>
        <a:p>
          <a:endParaRPr lang="en-US"/>
        </a:p>
      </dgm:t>
    </dgm:pt>
    <dgm:pt modelId="{A99DB2D7-B2D9-4E47-AA90-C08F649C439F}" type="sibTrans" cxnId="{245428A3-D2F8-4C50-A20C-0CFF0904133E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2A2706E-DC50-4222-A078-ECB29DD7ECBE}">
      <dgm:prSet/>
      <dgm:spPr/>
      <dgm:t>
        <a:bodyPr/>
        <a:lstStyle/>
        <a:p>
          <a:r>
            <a:rPr lang="ro-RO" baseline="0" dirty="0"/>
            <a:t>Instruirea personalului înainte de contactul cu </a:t>
          </a:r>
          <a:r>
            <a:rPr lang="ro-RO" baseline="0" dirty="0" err="1"/>
            <a:t>pacienti</a:t>
          </a:r>
          <a:r>
            <a:rPr lang="ro-RO" baseline="0" dirty="0"/>
            <a:t> </a:t>
          </a:r>
          <a:r>
            <a:rPr lang="ro-RO" baseline="0" dirty="0" err="1"/>
            <a:t>infectati</a:t>
          </a:r>
          <a:r>
            <a:rPr lang="ro-RO" baseline="0" dirty="0"/>
            <a:t> este necesara pentru a evita erorile.</a:t>
          </a:r>
          <a:endParaRPr lang="en-US" dirty="0"/>
        </a:p>
      </dgm:t>
    </dgm:pt>
    <dgm:pt modelId="{5F755F56-8965-4F8C-811B-C98810DCFFE9}" type="parTrans" cxnId="{77F5B7E8-6120-4A49-8CB5-F7D88CB9C850}">
      <dgm:prSet/>
      <dgm:spPr/>
      <dgm:t>
        <a:bodyPr/>
        <a:lstStyle/>
        <a:p>
          <a:endParaRPr lang="en-US"/>
        </a:p>
      </dgm:t>
    </dgm:pt>
    <dgm:pt modelId="{4CDAF111-8585-4C43-AFDF-FF64BD07604F}" type="sibTrans" cxnId="{77F5B7E8-6120-4A49-8CB5-F7D88CB9C850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44BE7BCA-0BDB-45FB-BA31-77C767DDA59D}">
      <dgm:prSet/>
      <dgm:spPr/>
      <dgm:t>
        <a:bodyPr/>
        <a:lstStyle/>
        <a:p>
          <a:r>
            <a:rPr lang="ro-RO" baseline="0" dirty="0"/>
            <a:t>Evacuarea deșeurilor contaminate la sfârșitul procedurii respectă regulile COVID</a:t>
          </a:r>
          <a:endParaRPr lang="en-US" dirty="0"/>
        </a:p>
      </dgm:t>
    </dgm:pt>
    <dgm:pt modelId="{EAE6896E-0405-44B7-B36C-78813E608AA4}" type="parTrans" cxnId="{4A7F504A-18DC-4C80-AC39-6EF0E8A94A9E}">
      <dgm:prSet/>
      <dgm:spPr/>
      <dgm:t>
        <a:bodyPr/>
        <a:lstStyle/>
        <a:p>
          <a:endParaRPr lang="en-US"/>
        </a:p>
      </dgm:t>
    </dgm:pt>
    <dgm:pt modelId="{7841DEC4-358F-44BE-B71D-A59F3594DE32}" type="sibTrans" cxnId="{4A7F504A-18DC-4C80-AC39-6EF0E8A94A9E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AF74EF65-0AAB-B645-AC3A-36187770E1AA}" type="pres">
      <dgm:prSet presAssocID="{FD0FF5D1-F986-4F0A-860E-400ABF9ACADF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E2416C-FCE2-1948-A623-AD13AA87A8A4}" type="pres">
      <dgm:prSet presAssocID="{2C61CADC-CDFF-4A24-A611-639B43765DF4}" presName="compositeNode" presStyleCnt="0">
        <dgm:presLayoutVars>
          <dgm:bulletEnabled val="1"/>
        </dgm:presLayoutVars>
      </dgm:prSet>
      <dgm:spPr/>
    </dgm:pt>
    <dgm:pt modelId="{6DF0D33E-213E-F948-A487-489E03578B88}" type="pres">
      <dgm:prSet presAssocID="{2C61CADC-CDFF-4A24-A611-639B43765DF4}" presName="bgRect" presStyleLbl="alignNode1" presStyleIdx="0" presStyleCnt="4"/>
      <dgm:spPr/>
      <dgm:t>
        <a:bodyPr/>
        <a:lstStyle/>
        <a:p>
          <a:endParaRPr lang="en-US"/>
        </a:p>
      </dgm:t>
    </dgm:pt>
    <dgm:pt modelId="{4B9D03E8-B960-4947-91A4-C831775F9106}" type="pres">
      <dgm:prSet presAssocID="{9E0B7C14-6548-41A8-87E4-68EF399496D5}" presName="sibTransNodeRect" presStyleLbl="align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026B9-DEE7-EB41-814B-3B028E6A7E1F}" type="pres">
      <dgm:prSet presAssocID="{2C61CADC-CDFF-4A24-A611-639B43765DF4}" presName="nodeRec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6D84C-EA8E-F149-AB25-42EFC3EB88D1}" type="pres">
      <dgm:prSet presAssocID="{9E0B7C14-6548-41A8-87E4-68EF399496D5}" presName="sibTrans" presStyleCnt="0"/>
      <dgm:spPr/>
    </dgm:pt>
    <dgm:pt modelId="{DC8F1ABA-017D-F545-92DB-3E485B0A0A0E}" type="pres">
      <dgm:prSet presAssocID="{0AFF053E-35CF-4A97-A8C8-499CF3F8C9E4}" presName="compositeNode" presStyleCnt="0">
        <dgm:presLayoutVars>
          <dgm:bulletEnabled val="1"/>
        </dgm:presLayoutVars>
      </dgm:prSet>
      <dgm:spPr/>
    </dgm:pt>
    <dgm:pt modelId="{08A8C7D2-64E3-654A-8DA5-2FCFC4F210DD}" type="pres">
      <dgm:prSet presAssocID="{0AFF053E-35CF-4A97-A8C8-499CF3F8C9E4}" presName="bgRect" presStyleLbl="alignNode1" presStyleIdx="1" presStyleCnt="4"/>
      <dgm:spPr/>
      <dgm:t>
        <a:bodyPr/>
        <a:lstStyle/>
        <a:p>
          <a:endParaRPr lang="en-US"/>
        </a:p>
      </dgm:t>
    </dgm:pt>
    <dgm:pt modelId="{1AA54FC4-0961-C641-BFA7-BA206223D887}" type="pres">
      <dgm:prSet presAssocID="{A99DB2D7-B2D9-4E47-AA90-C08F649C439F}" presName="sibTransNodeRect" presStyleLbl="align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1BA94-A382-9147-B408-A789868F18DA}" type="pres">
      <dgm:prSet presAssocID="{0AFF053E-35CF-4A97-A8C8-499CF3F8C9E4}" presName="nodeRec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A9216-E131-AC4C-8E97-BA7571C5303E}" type="pres">
      <dgm:prSet presAssocID="{A99DB2D7-B2D9-4E47-AA90-C08F649C439F}" presName="sibTrans" presStyleCnt="0"/>
      <dgm:spPr/>
    </dgm:pt>
    <dgm:pt modelId="{444E19C1-4859-8C42-94BA-92EF58FED070}" type="pres">
      <dgm:prSet presAssocID="{82A2706E-DC50-4222-A078-ECB29DD7ECBE}" presName="compositeNode" presStyleCnt="0">
        <dgm:presLayoutVars>
          <dgm:bulletEnabled val="1"/>
        </dgm:presLayoutVars>
      </dgm:prSet>
      <dgm:spPr/>
    </dgm:pt>
    <dgm:pt modelId="{B686C227-BA05-E24D-B723-3AAD8BA25127}" type="pres">
      <dgm:prSet presAssocID="{82A2706E-DC50-4222-A078-ECB29DD7ECBE}" presName="bgRect" presStyleLbl="alignNode1" presStyleIdx="2" presStyleCnt="4"/>
      <dgm:spPr/>
      <dgm:t>
        <a:bodyPr/>
        <a:lstStyle/>
        <a:p>
          <a:endParaRPr lang="en-US"/>
        </a:p>
      </dgm:t>
    </dgm:pt>
    <dgm:pt modelId="{D5C71182-AF88-3E4F-8F12-B03DFCF0BDEC}" type="pres">
      <dgm:prSet presAssocID="{4CDAF111-8585-4C43-AFDF-FF64BD07604F}" presName="sibTransNodeRect" presStyleLbl="align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B2925-86E3-6B4A-B2B5-FEAB7EC3E841}" type="pres">
      <dgm:prSet presAssocID="{82A2706E-DC50-4222-A078-ECB29DD7ECBE}" presName="nodeRec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6A92E-C984-7F44-BAA8-C9F8DA03F67A}" type="pres">
      <dgm:prSet presAssocID="{4CDAF111-8585-4C43-AFDF-FF64BD07604F}" presName="sibTrans" presStyleCnt="0"/>
      <dgm:spPr/>
    </dgm:pt>
    <dgm:pt modelId="{45210C17-2D40-0A43-91F5-12150CDF98FE}" type="pres">
      <dgm:prSet presAssocID="{44BE7BCA-0BDB-45FB-BA31-77C767DDA59D}" presName="compositeNode" presStyleCnt="0">
        <dgm:presLayoutVars>
          <dgm:bulletEnabled val="1"/>
        </dgm:presLayoutVars>
      </dgm:prSet>
      <dgm:spPr/>
    </dgm:pt>
    <dgm:pt modelId="{483C79BA-E3A3-DE4F-A83B-F4149A65C664}" type="pres">
      <dgm:prSet presAssocID="{44BE7BCA-0BDB-45FB-BA31-77C767DDA59D}" presName="bgRect" presStyleLbl="alignNode1" presStyleIdx="3" presStyleCnt="4"/>
      <dgm:spPr/>
      <dgm:t>
        <a:bodyPr/>
        <a:lstStyle/>
        <a:p>
          <a:endParaRPr lang="en-US"/>
        </a:p>
      </dgm:t>
    </dgm:pt>
    <dgm:pt modelId="{324416C9-252E-554D-B806-6EEA1BE5C003}" type="pres">
      <dgm:prSet presAssocID="{7841DEC4-358F-44BE-B71D-A59F3594DE32}" presName="sibTransNodeRect" presStyleLbl="align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0B722-8904-2442-83FE-2649402AA891}" type="pres">
      <dgm:prSet presAssocID="{44BE7BCA-0BDB-45FB-BA31-77C767DDA59D}" presName="nodeRec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248C84-9FE7-F34A-A6ED-C68577A62C06}" type="presOf" srcId="{9E0B7C14-6548-41A8-87E4-68EF399496D5}" destId="{4B9D03E8-B960-4947-91A4-C831775F9106}" srcOrd="0" destOrd="0" presId="urn:microsoft.com/office/officeart/2016/7/layout/LinearBlockProcessNumbered"/>
    <dgm:cxn modelId="{4A7F504A-18DC-4C80-AC39-6EF0E8A94A9E}" srcId="{FD0FF5D1-F986-4F0A-860E-400ABF9ACADF}" destId="{44BE7BCA-0BDB-45FB-BA31-77C767DDA59D}" srcOrd="3" destOrd="0" parTransId="{EAE6896E-0405-44B7-B36C-78813E608AA4}" sibTransId="{7841DEC4-358F-44BE-B71D-A59F3594DE32}"/>
    <dgm:cxn modelId="{245428A3-D2F8-4C50-A20C-0CFF0904133E}" srcId="{FD0FF5D1-F986-4F0A-860E-400ABF9ACADF}" destId="{0AFF053E-35CF-4A97-A8C8-499CF3F8C9E4}" srcOrd="1" destOrd="0" parTransId="{5A33C08E-0E70-4769-A099-B4E3053823C1}" sibTransId="{A99DB2D7-B2D9-4E47-AA90-C08F649C439F}"/>
    <dgm:cxn modelId="{243C2959-FEE1-AD49-AEDD-C33672CE8988}" type="presOf" srcId="{A99DB2D7-B2D9-4E47-AA90-C08F649C439F}" destId="{1AA54FC4-0961-C641-BFA7-BA206223D887}" srcOrd="0" destOrd="0" presId="urn:microsoft.com/office/officeart/2016/7/layout/LinearBlockProcessNumbered"/>
    <dgm:cxn modelId="{84BF1F8F-A615-3B44-B3F6-3E83F8795CD9}" type="presOf" srcId="{82A2706E-DC50-4222-A078-ECB29DD7ECBE}" destId="{415B2925-86E3-6B4A-B2B5-FEAB7EC3E841}" srcOrd="1" destOrd="0" presId="urn:microsoft.com/office/officeart/2016/7/layout/LinearBlockProcessNumbered"/>
    <dgm:cxn modelId="{06A51C60-8393-EF41-80CB-440A5E15F203}" type="presOf" srcId="{44BE7BCA-0BDB-45FB-BA31-77C767DDA59D}" destId="{E5E0B722-8904-2442-83FE-2649402AA891}" srcOrd="1" destOrd="0" presId="urn:microsoft.com/office/officeart/2016/7/layout/LinearBlockProcessNumbered"/>
    <dgm:cxn modelId="{E44124E4-B02D-E34D-B3D3-CAFA2A92CCDB}" type="presOf" srcId="{FD0FF5D1-F986-4F0A-860E-400ABF9ACADF}" destId="{AF74EF65-0AAB-B645-AC3A-36187770E1AA}" srcOrd="0" destOrd="0" presId="urn:microsoft.com/office/officeart/2016/7/layout/LinearBlockProcessNumbered"/>
    <dgm:cxn modelId="{33682E0A-A09E-A649-AFFF-6C62D2838E5E}" type="presOf" srcId="{4CDAF111-8585-4C43-AFDF-FF64BD07604F}" destId="{D5C71182-AF88-3E4F-8F12-B03DFCF0BDEC}" srcOrd="0" destOrd="0" presId="urn:microsoft.com/office/officeart/2016/7/layout/LinearBlockProcessNumbered"/>
    <dgm:cxn modelId="{959B52EA-EF1B-A843-A80B-EAE7954BF8C1}" type="presOf" srcId="{2C61CADC-CDFF-4A24-A611-639B43765DF4}" destId="{838026B9-DEE7-EB41-814B-3B028E6A7E1F}" srcOrd="1" destOrd="0" presId="urn:microsoft.com/office/officeart/2016/7/layout/LinearBlockProcessNumbered"/>
    <dgm:cxn modelId="{414F3FB1-23CB-EF4B-B5CC-4206C1BB5793}" type="presOf" srcId="{0AFF053E-35CF-4A97-A8C8-499CF3F8C9E4}" destId="{08A8C7D2-64E3-654A-8DA5-2FCFC4F210DD}" srcOrd="0" destOrd="0" presId="urn:microsoft.com/office/officeart/2016/7/layout/LinearBlockProcessNumbered"/>
    <dgm:cxn modelId="{BBD56BEA-7D13-444A-870E-095ECAB22DE5}" type="presOf" srcId="{0AFF053E-35CF-4A97-A8C8-499CF3F8C9E4}" destId="{AF91BA94-A382-9147-B408-A789868F18DA}" srcOrd="1" destOrd="0" presId="urn:microsoft.com/office/officeart/2016/7/layout/LinearBlockProcessNumbered"/>
    <dgm:cxn modelId="{2ABA728F-F873-014D-87BF-C69D1B68B210}" type="presOf" srcId="{7841DEC4-358F-44BE-B71D-A59F3594DE32}" destId="{324416C9-252E-554D-B806-6EEA1BE5C003}" srcOrd="0" destOrd="0" presId="urn:microsoft.com/office/officeart/2016/7/layout/LinearBlockProcessNumbered"/>
    <dgm:cxn modelId="{77F5B7E8-6120-4A49-8CB5-F7D88CB9C850}" srcId="{FD0FF5D1-F986-4F0A-860E-400ABF9ACADF}" destId="{82A2706E-DC50-4222-A078-ECB29DD7ECBE}" srcOrd="2" destOrd="0" parTransId="{5F755F56-8965-4F8C-811B-C98810DCFFE9}" sibTransId="{4CDAF111-8585-4C43-AFDF-FF64BD07604F}"/>
    <dgm:cxn modelId="{9B87B638-B65C-784E-850C-B5B9D636E46B}" type="presOf" srcId="{44BE7BCA-0BDB-45FB-BA31-77C767DDA59D}" destId="{483C79BA-E3A3-DE4F-A83B-F4149A65C664}" srcOrd="0" destOrd="0" presId="urn:microsoft.com/office/officeart/2016/7/layout/LinearBlockProcessNumbered"/>
    <dgm:cxn modelId="{93F5E72A-528C-3F4B-AC64-F6EDC5685AFA}" type="presOf" srcId="{2C61CADC-CDFF-4A24-A611-639B43765DF4}" destId="{6DF0D33E-213E-F948-A487-489E03578B88}" srcOrd="0" destOrd="0" presId="urn:microsoft.com/office/officeart/2016/7/layout/LinearBlockProcessNumbered"/>
    <dgm:cxn modelId="{21202420-E74A-4F99-9241-AEF7F0284BDC}" srcId="{FD0FF5D1-F986-4F0A-860E-400ABF9ACADF}" destId="{2C61CADC-CDFF-4A24-A611-639B43765DF4}" srcOrd="0" destOrd="0" parTransId="{ED2B4052-D11A-47BC-A58E-6B1A85EE2B0D}" sibTransId="{9E0B7C14-6548-41A8-87E4-68EF399496D5}"/>
    <dgm:cxn modelId="{75E2F9B8-8BBA-6043-8205-46FA3263794A}" type="presOf" srcId="{82A2706E-DC50-4222-A078-ECB29DD7ECBE}" destId="{B686C227-BA05-E24D-B723-3AAD8BA25127}" srcOrd="0" destOrd="0" presId="urn:microsoft.com/office/officeart/2016/7/layout/LinearBlockProcessNumbered"/>
    <dgm:cxn modelId="{37E1E20D-5EE2-B349-B70D-C7815B63E64F}" type="presParOf" srcId="{AF74EF65-0AAB-B645-AC3A-36187770E1AA}" destId="{20E2416C-FCE2-1948-A623-AD13AA87A8A4}" srcOrd="0" destOrd="0" presId="urn:microsoft.com/office/officeart/2016/7/layout/LinearBlockProcessNumbered"/>
    <dgm:cxn modelId="{2CE92E70-B044-F44A-8A63-4CFF8ABCF03E}" type="presParOf" srcId="{20E2416C-FCE2-1948-A623-AD13AA87A8A4}" destId="{6DF0D33E-213E-F948-A487-489E03578B88}" srcOrd="0" destOrd="0" presId="urn:microsoft.com/office/officeart/2016/7/layout/LinearBlockProcessNumbered"/>
    <dgm:cxn modelId="{1A7E9883-B664-3F43-AA32-1CAA38A342FC}" type="presParOf" srcId="{20E2416C-FCE2-1948-A623-AD13AA87A8A4}" destId="{4B9D03E8-B960-4947-91A4-C831775F9106}" srcOrd="1" destOrd="0" presId="urn:microsoft.com/office/officeart/2016/7/layout/LinearBlockProcessNumbered"/>
    <dgm:cxn modelId="{7A1334D6-7887-BA42-ADAB-70B739E2F7B4}" type="presParOf" srcId="{20E2416C-FCE2-1948-A623-AD13AA87A8A4}" destId="{838026B9-DEE7-EB41-814B-3B028E6A7E1F}" srcOrd="2" destOrd="0" presId="urn:microsoft.com/office/officeart/2016/7/layout/LinearBlockProcessNumbered"/>
    <dgm:cxn modelId="{D4F4BE7D-6E62-8144-B7DF-F924434D3ECF}" type="presParOf" srcId="{AF74EF65-0AAB-B645-AC3A-36187770E1AA}" destId="{7426D84C-EA8E-F149-AB25-42EFC3EB88D1}" srcOrd="1" destOrd="0" presId="urn:microsoft.com/office/officeart/2016/7/layout/LinearBlockProcessNumbered"/>
    <dgm:cxn modelId="{5748910E-95D3-1343-80CE-69AC60FB812C}" type="presParOf" srcId="{AF74EF65-0AAB-B645-AC3A-36187770E1AA}" destId="{DC8F1ABA-017D-F545-92DB-3E485B0A0A0E}" srcOrd="2" destOrd="0" presId="urn:microsoft.com/office/officeart/2016/7/layout/LinearBlockProcessNumbered"/>
    <dgm:cxn modelId="{4C1F421F-822C-8A4D-95D9-E6DE60A08254}" type="presParOf" srcId="{DC8F1ABA-017D-F545-92DB-3E485B0A0A0E}" destId="{08A8C7D2-64E3-654A-8DA5-2FCFC4F210DD}" srcOrd="0" destOrd="0" presId="urn:microsoft.com/office/officeart/2016/7/layout/LinearBlockProcessNumbered"/>
    <dgm:cxn modelId="{E5F77984-F1A4-1A4D-90A2-9850A39DAA05}" type="presParOf" srcId="{DC8F1ABA-017D-F545-92DB-3E485B0A0A0E}" destId="{1AA54FC4-0961-C641-BFA7-BA206223D887}" srcOrd="1" destOrd="0" presId="urn:microsoft.com/office/officeart/2016/7/layout/LinearBlockProcessNumbered"/>
    <dgm:cxn modelId="{B6953603-B877-1444-B3EC-88A44B123C47}" type="presParOf" srcId="{DC8F1ABA-017D-F545-92DB-3E485B0A0A0E}" destId="{AF91BA94-A382-9147-B408-A789868F18DA}" srcOrd="2" destOrd="0" presId="urn:microsoft.com/office/officeart/2016/7/layout/LinearBlockProcessNumbered"/>
    <dgm:cxn modelId="{C6688825-83F5-E046-8C45-2ECDC0F68D46}" type="presParOf" srcId="{AF74EF65-0AAB-B645-AC3A-36187770E1AA}" destId="{43AA9216-E131-AC4C-8E97-BA7571C5303E}" srcOrd="3" destOrd="0" presId="urn:microsoft.com/office/officeart/2016/7/layout/LinearBlockProcessNumbered"/>
    <dgm:cxn modelId="{C9087644-0599-C44D-8D9D-8FA4801FF92C}" type="presParOf" srcId="{AF74EF65-0AAB-B645-AC3A-36187770E1AA}" destId="{444E19C1-4859-8C42-94BA-92EF58FED070}" srcOrd="4" destOrd="0" presId="urn:microsoft.com/office/officeart/2016/7/layout/LinearBlockProcessNumbered"/>
    <dgm:cxn modelId="{5DEB1E57-B4A1-6C46-BA7F-3D49FB1A4983}" type="presParOf" srcId="{444E19C1-4859-8C42-94BA-92EF58FED070}" destId="{B686C227-BA05-E24D-B723-3AAD8BA25127}" srcOrd="0" destOrd="0" presId="urn:microsoft.com/office/officeart/2016/7/layout/LinearBlockProcessNumbered"/>
    <dgm:cxn modelId="{9D97E3B9-38EC-7741-ADD2-DA5E6D45F9D2}" type="presParOf" srcId="{444E19C1-4859-8C42-94BA-92EF58FED070}" destId="{D5C71182-AF88-3E4F-8F12-B03DFCF0BDEC}" srcOrd="1" destOrd="0" presId="urn:microsoft.com/office/officeart/2016/7/layout/LinearBlockProcessNumbered"/>
    <dgm:cxn modelId="{D076701C-02E2-394C-B28C-E1DBFC4D989C}" type="presParOf" srcId="{444E19C1-4859-8C42-94BA-92EF58FED070}" destId="{415B2925-86E3-6B4A-B2B5-FEAB7EC3E841}" srcOrd="2" destOrd="0" presId="urn:microsoft.com/office/officeart/2016/7/layout/LinearBlockProcessNumbered"/>
    <dgm:cxn modelId="{B5BCBBCB-346C-114F-BBB8-A8A00AF61E85}" type="presParOf" srcId="{AF74EF65-0AAB-B645-AC3A-36187770E1AA}" destId="{0216A92E-C984-7F44-BAA8-C9F8DA03F67A}" srcOrd="5" destOrd="0" presId="urn:microsoft.com/office/officeart/2016/7/layout/LinearBlockProcessNumbered"/>
    <dgm:cxn modelId="{1F7A3170-45BA-7A4A-A2CA-781E4A3DA29E}" type="presParOf" srcId="{AF74EF65-0AAB-B645-AC3A-36187770E1AA}" destId="{45210C17-2D40-0A43-91F5-12150CDF98FE}" srcOrd="6" destOrd="0" presId="urn:microsoft.com/office/officeart/2016/7/layout/LinearBlockProcessNumbered"/>
    <dgm:cxn modelId="{14A5C566-6CFC-6148-83F4-ACACC7C307AF}" type="presParOf" srcId="{45210C17-2D40-0A43-91F5-12150CDF98FE}" destId="{483C79BA-E3A3-DE4F-A83B-F4149A65C664}" srcOrd="0" destOrd="0" presId="urn:microsoft.com/office/officeart/2016/7/layout/LinearBlockProcessNumbered"/>
    <dgm:cxn modelId="{6CF20013-104C-5F45-9A2E-96C4094D8EBF}" type="presParOf" srcId="{45210C17-2D40-0A43-91F5-12150CDF98FE}" destId="{324416C9-252E-554D-B806-6EEA1BE5C003}" srcOrd="1" destOrd="0" presId="urn:microsoft.com/office/officeart/2016/7/layout/LinearBlockProcessNumbered"/>
    <dgm:cxn modelId="{E0E9DC48-2889-5243-88A0-99813096FAB4}" type="presParOf" srcId="{45210C17-2D40-0A43-91F5-12150CDF98FE}" destId="{E5E0B722-8904-2442-83FE-2649402AA89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F2EF7E-9406-43D7-86C0-A8F7573B0237}" type="doc">
      <dgm:prSet loTypeId="urn:microsoft.com/office/officeart/2005/8/layout/vProcess5" loCatId="process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AED08B-C0A7-4249-BA43-2F7E6FD6D59A}">
      <dgm:prSet custT="1"/>
      <dgm:spPr/>
      <dgm:t>
        <a:bodyPr/>
        <a:lstStyle/>
        <a:p>
          <a:r>
            <a:rPr lang="ro-RO" sz="1600" baseline="0" dirty="0"/>
            <a:t>Transferul unui pacient suspect sau infectat COVID-19  în sala de intervenție și întoarcerea acestuia în salon după intervenție trebuie planificate datorită riscului de contaminare generat de procedurile medicale:</a:t>
          </a:r>
          <a:endParaRPr lang="en-US" sz="1600" dirty="0"/>
        </a:p>
      </dgm:t>
    </dgm:pt>
    <dgm:pt modelId="{DF424280-150D-4326-BF9F-5A0C3291B4E0}" type="parTrans" cxnId="{7AED27B5-0B48-43D7-89E6-4779C855E9F0}">
      <dgm:prSet/>
      <dgm:spPr/>
      <dgm:t>
        <a:bodyPr/>
        <a:lstStyle/>
        <a:p>
          <a:endParaRPr lang="en-US"/>
        </a:p>
      </dgm:t>
    </dgm:pt>
    <dgm:pt modelId="{26ADF635-4CC4-4AF2-BC0C-F8A43AE53FB2}" type="sibTrans" cxnId="{7AED27B5-0B48-43D7-89E6-4779C855E9F0}">
      <dgm:prSet/>
      <dgm:spPr/>
      <dgm:t>
        <a:bodyPr/>
        <a:lstStyle/>
        <a:p>
          <a:endParaRPr lang="en-US"/>
        </a:p>
      </dgm:t>
    </dgm:pt>
    <dgm:pt modelId="{EFC2C495-DD34-4CB0-8A51-111099B9C3B3}">
      <dgm:prSet custT="1"/>
      <dgm:spPr/>
      <dgm:t>
        <a:bodyPr/>
        <a:lstStyle/>
        <a:p>
          <a:r>
            <a:rPr lang="ro-RO" sz="1600" baseline="0" dirty="0"/>
            <a:t>Coridoarele și lifturile trebuie să fie eliberate în timpul transferului</a:t>
          </a:r>
          <a:r>
            <a:rPr lang="ro-RO" sz="1300" baseline="0" dirty="0"/>
            <a:t>. </a:t>
          </a:r>
          <a:endParaRPr lang="en-US" sz="1300" dirty="0"/>
        </a:p>
      </dgm:t>
    </dgm:pt>
    <dgm:pt modelId="{A5F35693-40C0-41F1-AA3E-9B15BFCD1468}" type="parTrans" cxnId="{D44F5731-BF3C-455C-9203-A37DA356F85C}">
      <dgm:prSet/>
      <dgm:spPr/>
      <dgm:t>
        <a:bodyPr/>
        <a:lstStyle/>
        <a:p>
          <a:endParaRPr lang="en-US"/>
        </a:p>
      </dgm:t>
    </dgm:pt>
    <dgm:pt modelId="{402AA69D-AA58-4008-ADA6-4B55D7EE5FD4}" type="sibTrans" cxnId="{D44F5731-BF3C-455C-9203-A37DA356F85C}">
      <dgm:prSet/>
      <dgm:spPr/>
      <dgm:t>
        <a:bodyPr/>
        <a:lstStyle/>
        <a:p>
          <a:endParaRPr lang="en-US"/>
        </a:p>
      </dgm:t>
    </dgm:pt>
    <dgm:pt modelId="{FF8804E8-696A-4EA9-9D11-961DFCD233C1}">
      <dgm:prSet/>
      <dgm:spPr/>
      <dgm:t>
        <a:bodyPr/>
        <a:lstStyle/>
        <a:p>
          <a:r>
            <a:rPr lang="ro-RO" baseline="0" dirty="0"/>
            <a:t>Pacientul trebuie să poarte o mască chirurgicală în timpul transferului spre sala de operație. </a:t>
          </a:r>
          <a:endParaRPr lang="en-US" dirty="0"/>
        </a:p>
      </dgm:t>
    </dgm:pt>
    <dgm:pt modelId="{4A33CF4D-1E6F-4C7D-8942-F4FEB2B04FAA}" type="parTrans" cxnId="{C2949E88-24AD-45F9-84FC-3D33F6698329}">
      <dgm:prSet/>
      <dgm:spPr/>
      <dgm:t>
        <a:bodyPr/>
        <a:lstStyle/>
        <a:p>
          <a:endParaRPr lang="en-US"/>
        </a:p>
      </dgm:t>
    </dgm:pt>
    <dgm:pt modelId="{A9C2F3B2-E520-4DF1-BAF2-3B295BCC388D}" type="sibTrans" cxnId="{C2949E88-24AD-45F9-84FC-3D33F6698329}">
      <dgm:prSet/>
      <dgm:spPr/>
      <dgm:t>
        <a:bodyPr/>
        <a:lstStyle/>
        <a:p>
          <a:endParaRPr lang="en-US"/>
        </a:p>
      </dgm:t>
    </dgm:pt>
    <dgm:pt modelId="{71DF9A4F-335C-4FF9-AC16-46B5548010D0}">
      <dgm:prSet/>
      <dgm:spPr/>
      <dgm:t>
        <a:bodyPr/>
        <a:lstStyle/>
        <a:p>
          <a:r>
            <a:rPr lang="ro-RO" baseline="0" dirty="0"/>
            <a:t>Personalul responsabil cu transferul si preluarea pacientului in sala de operație trebuie să fie echipat cu PPE (care include o mască chirurgicală). </a:t>
          </a:r>
          <a:endParaRPr lang="en-US" dirty="0"/>
        </a:p>
      </dgm:t>
    </dgm:pt>
    <dgm:pt modelId="{70E4291F-E73A-4051-9F4E-B980A0D39E4C}" type="parTrans" cxnId="{0CFF7889-DD2A-46A2-8B6E-F0DAA447C580}">
      <dgm:prSet/>
      <dgm:spPr/>
      <dgm:t>
        <a:bodyPr/>
        <a:lstStyle/>
        <a:p>
          <a:endParaRPr lang="en-US"/>
        </a:p>
      </dgm:t>
    </dgm:pt>
    <dgm:pt modelId="{E2693335-03CE-4FD6-952C-8FF98A51BCD5}" type="sibTrans" cxnId="{0CFF7889-DD2A-46A2-8B6E-F0DAA447C580}">
      <dgm:prSet/>
      <dgm:spPr/>
      <dgm:t>
        <a:bodyPr/>
        <a:lstStyle/>
        <a:p>
          <a:endParaRPr lang="en-US"/>
        </a:p>
      </dgm:t>
    </dgm:pt>
    <dgm:pt modelId="{17098908-84D4-4452-9EE5-496313BAEE3C}">
      <dgm:prSet/>
      <dgm:spPr/>
      <dgm:t>
        <a:bodyPr/>
        <a:lstStyle/>
        <a:p>
          <a:r>
            <a:rPr lang="ro-RO" baseline="0" dirty="0"/>
            <a:t>Trebuie să se acorde atenție deosebita ventilației camerei care, în mod ideal, va fi în presiune negativă sau întreruptă. </a:t>
          </a:r>
          <a:endParaRPr lang="en-US" dirty="0"/>
        </a:p>
      </dgm:t>
    </dgm:pt>
    <dgm:pt modelId="{2C5BE726-1A29-40CF-8783-30D5362432DE}" type="parTrans" cxnId="{7434C6AA-D2A9-49A4-B3B9-FAC4C647D1A0}">
      <dgm:prSet/>
      <dgm:spPr/>
      <dgm:t>
        <a:bodyPr/>
        <a:lstStyle/>
        <a:p>
          <a:endParaRPr lang="en-US"/>
        </a:p>
      </dgm:t>
    </dgm:pt>
    <dgm:pt modelId="{1A83F4D0-A7BE-4337-85D9-791CB0DB8B74}" type="sibTrans" cxnId="{7434C6AA-D2A9-49A4-B3B9-FAC4C647D1A0}">
      <dgm:prSet/>
      <dgm:spPr/>
      <dgm:t>
        <a:bodyPr/>
        <a:lstStyle/>
        <a:p>
          <a:endParaRPr lang="en-US"/>
        </a:p>
      </dgm:t>
    </dgm:pt>
    <dgm:pt modelId="{48F385E2-10F2-BB4E-A584-93A6428FFEA5}" type="pres">
      <dgm:prSet presAssocID="{1FF2EF7E-9406-43D7-86C0-A8F7573B023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9536FF-2D6F-E549-85B7-3AC9E8A662F0}" type="pres">
      <dgm:prSet presAssocID="{1FF2EF7E-9406-43D7-86C0-A8F7573B0237}" presName="dummyMaxCanvas" presStyleCnt="0">
        <dgm:presLayoutVars/>
      </dgm:prSet>
      <dgm:spPr/>
    </dgm:pt>
    <dgm:pt modelId="{05603B4D-832E-F449-9A0C-FB08C99AF204}" type="pres">
      <dgm:prSet presAssocID="{1FF2EF7E-9406-43D7-86C0-A8F7573B023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17B9F-F08F-C14C-B653-634F5324DB6B}" type="pres">
      <dgm:prSet presAssocID="{1FF2EF7E-9406-43D7-86C0-A8F7573B023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ECEDA-79C5-2B4E-BBFF-3EA86706A7D0}" type="pres">
      <dgm:prSet presAssocID="{1FF2EF7E-9406-43D7-86C0-A8F7573B023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C6C2E-11C0-A24A-A63F-18AFBC5035F4}" type="pres">
      <dgm:prSet presAssocID="{1FF2EF7E-9406-43D7-86C0-A8F7573B023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8E33B-A3BC-124B-8385-1CDEB79A9922}" type="pres">
      <dgm:prSet presAssocID="{1FF2EF7E-9406-43D7-86C0-A8F7573B023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0DE66-4229-524B-A5E6-46CE3E2712A6}" type="pres">
      <dgm:prSet presAssocID="{1FF2EF7E-9406-43D7-86C0-A8F7573B023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024D2-D777-804A-8D28-F54CD3426304}" type="pres">
      <dgm:prSet presAssocID="{1FF2EF7E-9406-43D7-86C0-A8F7573B023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E0A88-1452-8643-89E8-7F3D35E395A8}" type="pres">
      <dgm:prSet presAssocID="{1FF2EF7E-9406-43D7-86C0-A8F7573B023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A89EA-AB4C-9143-909E-C3F99B445F46}" type="pres">
      <dgm:prSet presAssocID="{1FF2EF7E-9406-43D7-86C0-A8F7573B023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E1055-FB11-DC43-8CB1-D1D66E31FE0E}" type="pres">
      <dgm:prSet presAssocID="{1FF2EF7E-9406-43D7-86C0-A8F7573B023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DD54C-2269-1648-AA4F-F24CE54A0846}" type="pres">
      <dgm:prSet presAssocID="{1FF2EF7E-9406-43D7-86C0-A8F7573B023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0F521-9B57-A347-8C9F-E6B75847F4AB}" type="pres">
      <dgm:prSet presAssocID="{1FF2EF7E-9406-43D7-86C0-A8F7573B023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11DE8-BAED-9040-A98F-5EB79B413589}" type="pres">
      <dgm:prSet presAssocID="{1FF2EF7E-9406-43D7-86C0-A8F7573B023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4FEDA-0302-8541-9D8B-BF5808210694}" type="pres">
      <dgm:prSet presAssocID="{1FF2EF7E-9406-43D7-86C0-A8F7573B023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7654B0-4C0A-9546-A4C8-1D77A46CA804}" type="presOf" srcId="{402AA69D-AA58-4008-ADA6-4B55D7EE5FD4}" destId="{5D3024D2-D777-804A-8D28-F54CD3426304}" srcOrd="0" destOrd="0" presId="urn:microsoft.com/office/officeart/2005/8/layout/vProcess5"/>
    <dgm:cxn modelId="{40405470-5783-414E-AF27-4C640F4EC199}" type="presOf" srcId="{71DF9A4F-335C-4FF9-AC16-46B5548010D0}" destId="{C6BC6C2E-11C0-A24A-A63F-18AFBC5035F4}" srcOrd="0" destOrd="0" presId="urn:microsoft.com/office/officeart/2005/8/layout/vProcess5"/>
    <dgm:cxn modelId="{D21E3074-F1B8-D84B-B1F8-B00C59042C90}" type="presOf" srcId="{EFC2C495-DD34-4CB0-8A51-111099B9C3B3}" destId="{ED717B9F-F08F-C14C-B653-634F5324DB6B}" srcOrd="0" destOrd="0" presId="urn:microsoft.com/office/officeart/2005/8/layout/vProcess5"/>
    <dgm:cxn modelId="{DE725A37-886B-7146-82ED-DD6977E4D240}" type="presOf" srcId="{EFC2C495-DD34-4CB0-8A51-111099B9C3B3}" destId="{6A5DD54C-2269-1648-AA4F-F24CE54A0846}" srcOrd="1" destOrd="0" presId="urn:microsoft.com/office/officeart/2005/8/layout/vProcess5"/>
    <dgm:cxn modelId="{F0FD9F9B-5520-AB46-9E51-4C255FFE65A5}" type="presOf" srcId="{0AAED08B-C0A7-4249-BA43-2F7E6FD6D59A}" destId="{05603B4D-832E-F449-9A0C-FB08C99AF204}" srcOrd="0" destOrd="0" presId="urn:microsoft.com/office/officeart/2005/8/layout/vProcess5"/>
    <dgm:cxn modelId="{1536D7B0-BB11-C745-879F-5ADAA5442BAA}" type="presOf" srcId="{A9C2F3B2-E520-4DF1-BAF2-3B295BCC388D}" destId="{55BE0A88-1452-8643-89E8-7F3D35E395A8}" srcOrd="0" destOrd="0" presId="urn:microsoft.com/office/officeart/2005/8/layout/vProcess5"/>
    <dgm:cxn modelId="{7434C6AA-D2A9-49A4-B3B9-FAC4C647D1A0}" srcId="{1FF2EF7E-9406-43D7-86C0-A8F7573B0237}" destId="{17098908-84D4-4452-9EE5-496313BAEE3C}" srcOrd="4" destOrd="0" parTransId="{2C5BE726-1A29-40CF-8783-30D5362432DE}" sibTransId="{1A83F4D0-A7BE-4337-85D9-791CB0DB8B74}"/>
    <dgm:cxn modelId="{692A35F2-8ED6-1344-850D-752869352C65}" type="presOf" srcId="{0AAED08B-C0A7-4249-BA43-2F7E6FD6D59A}" destId="{CE2E1055-FB11-DC43-8CB1-D1D66E31FE0E}" srcOrd="1" destOrd="0" presId="urn:microsoft.com/office/officeart/2005/8/layout/vProcess5"/>
    <dgm:cxn modelId="{C2949E88-24AD-45F9-84FC-3D33F6698329}" srcId="{1FF2EF7E-9406-43D7-86C0-A8F7573B0237}" destId="{FF8804E8-696A-4EA9-9D11-961DFCD233C1}" srcOrd="2" destOrd="0" parTransId="{4A33CF4D-1E6F-4C7D-8942-F4FEB2B04FAA}" sibTransId="{A9C2F3B2-E520-4DF1-BAF2-3B295BCC388D}"/>
    <dgm:cxn modelId="{909FE1EA-A44C-FD4F-81E6-A9783876AD99}" type="presOf" srcId="{71DF9A4F-335C-4FF9-AC16-46B5548010D0}" destId="{86711DE8-BAED-9040-A98F-5EB79B413589}" srcOrd="1" destOrd="0" presId="urn:microsoft.com/office/officeart/2005/8/layout/vProcess5"/>
    <dgm:cxn modelId="{CBA59CA5-86CB-0047-A215-5358C6E2398C}" type="presOf" srcId="{E2693335-03CE-4FD6-952C-8FF98A51BCD5}" destId="{1C2A89EA-AB4C-9143-909E-C3F99B445F46}" srcOrd="0" destOrd="0" presId="urn:microsoft.com/office/officeart/2005/8/layout/vProcess5"/>
    <dgm:cxn modelId="{F82E9D3D-71C0-124E-BB56-A8C61ACA609E}" type="presOf" srcId="{17098908-84D4-4452-9EE5-496313BAEE3C}" destId="{0DF8E33B-A3BC-124B-8385-1CDEB79A9922}" srcOrd="0" destOrd="0" presId="urn:microsoft.com/office/officeart/2005/8/layout/vProcess5"/>
    <dgm:cxn modelId="{84CADB93-B96F-B842-AF18-F728A240A8A1}" type="presOf" srcId="{FF8804E8-696A-4EA9-9D11-961DFCD233C1}" destId="{5A9ECEDA-79C5-2B4E-BBFF-3EA86706A7D0}" srcOrd="0" destOrd="0" presId="urn:microsoft.com/office/officeart/2005/8/layout/vProcess5"/>
    <dgm:cxn modelId="{85965154-EE47-324F-93F8-9AFF0BED3616}" type="presOf" srcId="{FF8804E8-696A-4EA9-9D11-961DFCD233C1}" destId="{7D40F521-9B57-A347-8C9F-E6B75847F4AB}" srcOrd="1" destOrd="0" presId="urn:microsoft.com/office/officeart/2005/8/layout/vProcess5"/>
    <dgm:cxn modelId="{2551A6A1-2EAC-6B41-8865-7990119FFB8D}" type="presOf" srcId="{26ADF635-4CC4-4AF2-BC0C-F8A43AE53FB2}" destId="{9F60DE66-4229-524B-A5E6-46CE3E2712A6}" srcOrd="0" destOrd="0" presId="urn:microsoft.com/office/officeart/2005/8/layout/vProcess5"/>
    <dgm:cxn modelId="{1C98FD55-FB99-F04A-ADF7-8791B1659E83}" type="presOf" srcId="{17098908-84D4-4452-9EE5-496313BAEE3C}" destId="{CFC4FEDA-0302-8541-9D8B-BF5808210694}" srcOrd="1" destOrd="0" presId="urn:microsoft.com/office/officeart/2005/8/layout/vProcess5"/>
    <dgm:cxn modelId="{15AB5E46-3CEF-654A-978E-1CDDFF51279B}" type="presOf" srcId="{1FF2EF7E-9406-43D7-86C0-A8F7573B0237}" destId="{48F385E2-10F2-BB4E-A584-93A6428FFEA5}" srcOrd="0" destOrd="0" presId="urn:microsoft.com/office/officeart/2005/8/layout/vProcess5"/>
    <dgm:cxn modelId="{0CFF7889-DD2A-46A2-8B6E-F0DAA447C580}" srcId="{1FF2EF7E-9406-43D7-86C0-A8F7573B0237}" destId="{71DF9A4F-335C-4FF9-AC16-46B5548010D0}" srcOrd="3" destOrd="0" parTransId="{70E4291F-E73A-4051-9F4E-B980A0D39E4C}" sibTransId="{E2693335-03CE-4FD6-952C-8FF98A51BCD5}"/>
    <dgm:cxn modelId="{D44F5731-BF3C-455C-9203-A37DA356F85C}" srcId="{1FF2EF7E-9406-43D7-86C0-A8F7573B0237}" destId="{EFC2C495-DD34-4CB0-8A51-111099B9C3B3}" srcOrd="1" destOrd="0" parTransId="{A5F35693-40C0-41F1-AA3E-9B15BFCD1468}" sibTransId="{402AA69D-AA58-4008-ADA6-4B55D7EE5FD4}"/>
    <dgm:cxn modelId="{7AED27B5-0B48-43D7-89E6-4779C855E9F0}" srcId="{1FF2EF7E-9406-43D7-86C0-A8F7573B0237}" destId="{0AAED08B-C0A7-4249-BA43-2F7E6FD6D59A}" srcOrd="0" destOrd="0" parTransId="{DF424280-150D-4326-BF9F-5A0C3291B4E0}" sibTransId="{26ADF635-4CC4-4AF2-BC0C-F8A43AE53FB2}"/>
    <dgm:cxn modelId="{3EB66660-28B6-1947-B62A-D50500E291F9}" type="presParOf" srcId="{48F385E2-10F2-BB4E-A584-93A6428FFEA5}" destId="{749536FF-2D6F-E549-85B7-3AC9E8A662F0}" srcOrd="0" destOrd="0" presId="urn:microsoft.com/office/officeart/2005/8/layout/vProcess5"/>
    <dgm:cxn modelId="{0E99DD59-ED7E-0546-AB4A-53B7FC9E0EEC}" type="presParOf" srcId="{48F385E2-10F2-BB4E-A584-93A6428FFEA5}" destId="{05603B4D-832E-F449-9A0C-FB08C99AF204}" srcOrd="1" destOrd="0" presId="urn:microsoft.com/office/officeart/2005/8/layout/vProcess5"/>
    <dgm:cxn modelId="{683C64DE-0912-FA42-B392-76BA824EA945}" type="presParOf" srcId="{48F385E2-10F2-BB4E-A584-93A6428FFEA5}" destId="{ED717B9F-F08F-C14C-B653-634F5324DB6B}" srcOrd="2" destOrd="0" presId="urn:microsoft.com/office/officeart/2005/8/layout/vProcess5"/>
    <dgm:cxn modelId="{FE97922B-2B43-1B4B-88D6-30DCC3101AF0}" type="presParOf" srcId="{48F385E2-10F2-BB4E-A584-93A6428FFEA5}" destId="{5A9ECEDA-79C5-2B4E-BBFF-3EA86706A7D0}" srcOrd="3" destOrd="0" presId="urn:microsoft.com/office/officeart/2005/8/layout/vProcess5"/>
    <dgm:cxn modelId="{6B5A7768-0266-7249-84B3-C50B1854FCA3}" type="presParOf" srcId="{48F385E2-10F2-BB4E-A584-93A6428FFEA5}" destId="{C6BC6C2E-11C0-A24A-A63F-18AFBC5035F4}" srcOrd="4" destOrd="0" presId="urn:microsoft.com/office/officeart/2005/8/layout/vProcess5"/>
    <dgm:cxn modelId="{17924290-D867-CB40-906E-77233BEB990F}" type="presParOf" srcId="{48F385E2-10F2-BB4E-A584-93A6428FFEA5}" destId="{0DF8E33B-A3BC-124B-8385-1CDEB79A9922}" srcOrd="5" destOrd="0" presId="urn:microsoft.com/office/officeart/2005/8/layout/vProcess5"/>
    <dgm:cxn modelId="{773E7947-5C70-3646-9529-81C184EC5007}" type="presParOf" srcId="{48F385E2-10F2-BB4E-A584-93A6428FFEA5}" destId="{9F60DE66-4229-524B-A5E6-46CE3E2712A6}" srcOrd="6" destOrd="0" presId="urn:microsoft.com/office/officeart/2005/8/layout/vProcess5"/>
    <dgm:cxn modelId="{461F9F9F-59AA-7645-A78A-5B2BE4CC888E}" type="presParOf" srcId="{48F385E2-10F2-BB4E-A584-93A6428FFEA5}" destId="{5D3024D2-D777-804A-8D28-F54CD3426304}" srcOrd="7" destOrd="0" presId="urn:microsoft.com/office/officeart/2005/8/layout/vProcess5"/>
    <dgm:cxn modelId="{AB57AAE0-AB9B-0948-B27C-59B8CDC70031}" type="presParOf" srcId="{48F385E2-10F2-BB4E-A584-93A6428FFEA5}" destId="{55BE0A88-1452-8643-89E8-7F3D35E395A8}" srcOrd="8" destOrd="0" presId="urn:microsoft.com/office/officeart/2005/8/layout/vProcess5"/>
    <dgm:cxn modelId="{6C59BC85-393D-EF40-88AA-EB2415A5519C}" type="presParOf" srcId="{48F385E2-10F2-BB4E-A584-93A6428FFEA5}" destId="{1C2A89EA-AB4C-9143-909E-C3F99B445F46}" srcOrd="9" destOrd="0" presId="urn:microsoft.com/office/officeart/2005/8/layout/vProcess5"/>
    <dgm:cxn modelId="{B674F6E5-B380-144A-9974-24B6C911CDA1}" type="presParOf" srcId="{48F385E2-10F2-BB4E-A584-93A6428FFEA5}" destId="{CE2E1055-FB11-DC43-8CB1-D1D66E31FE0E}" srcOrd="10" destOrd="0" presId="urn:microsoft.com/office/officeart/2005/8/layout/vProcess5"/>
    <dgm:cxn modelId="{748E8626-E305-7B4D-BF49-B68F08B6BF85}" type="presParOf" srcId="{48F385E2-10F2-BB4E-A584-93A6428FFEA5}" destId="{6A5DD54C-2269-1648-AA4F-F24CE54A0846}" srcOrd="11" destOrd="0" presId="urn:microsoft.com/office/officeart/2005/8/layout/vProcess5"/>
    <dgm:cxn modelId="{8CB0068C-85A2-5345-8018-45F0DBEECA1E}" type="presParOf" srcId="{48F385E2-10F2-BB4E-A584-93A6428FFEA5}" destId="{7D40F521-9B57-A347-8C9F-E6B75847F4AB}" srcOrd="12" destOrd="0" presId="urn:microsoft.com/office/officeart/2005/8/layout/vProcess5"/>
    <dgm:cxn modelId="{97FA24D2-7A41-304E-8057-18C8BFFDFD34}" type="presParOf" srcId="{48F385E2-10F2-BB4E-A584-93A6428FFEA5}" destId="{86711DE8-BAED-9040-A98F-5EB79B413589}" srcOrd="13" destOrd="0" presId="urn:microsoft.com/office/officeart/2005/8/layout/vProcess5"/>
    <dgm:cxn modelId="{33D17CE0-4148-1B4D-8FB5-A531527ED994}" type="presParOf" srcId="{48F385E2-10F2-BB4E-A584-93A6428FFEA5}" destId="{CFC4FEDA-0302-8541-9D8B-BF580821069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DAF6D-DFFD-46C7-AE74-0D3A7AB84AE7}" type="doc">
      <dgm:prSet loTypeId="urn:microsoft.com/office/officeart/2005/8/layout/vProcess5" loCatId="process" qsTypeId="urn:microsoft.com/office/officeart/2005/8/quickstyle/simple1#9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BB33DC-E64E-4769-A14F-8F79EC965F65}">
      <dgm:prSet custT="1"/>
      <dgm:spPr/>
      <dgm:t>
        <a:bodyPr/>
        <a:lstStyle/>
        <a:p>
          <a:r>
            <a:rPr lang="ro-RO" sz="1800" baseline="0" dirty="0"/>
            <a:t>Același lucru este valabil și pentru procedurile efectuate în afara sălii de operație (sala de travaliu, sălile de endoscopie, etc..) </a:t>
          </a:r>
          <a:endParaRPr lang="en-US" sz="1800" dirty="0"/>
        </a:p>
      </dgm:t>
    </dgm:pt>
    <dgm:pt modelId="{6634B33B-A581-4F49-B839-A289CBCD36FB}" type="parTrans" cxnId="{682CFCDD-2E2C-4C56-A7A4-016AC71BCE85}">
      <dgm:prSet/>
      <dgm:spPr/>
      <dgm:t>
        <a:bodyPr/>
        <a:lstStyle/>
        <a:p>
          <a:endParaRPr lang="en-US"/>
        </a:p>
      </dgm:t>
    </dgm:pt>
    <dgm:pt modelId="{2740638A-3436-45D7-91EE-A4C9D5C6441F}" type="sibTrans" cxnId="{682CFCDD-2E2C-4C56-A7A4-016AC71BCE85}">
      <dgm:prSet/>
      <dgm:spPr/>
      <dgm:t>
        <a:bodyPr/>
        <a:lstStyle/>
        <a:p>
          <a:endParaRPr lang="en-US"/>
        </a:p>
      </dgm:t>
    </dgm:pt>
    <dgm:pt modelId="{5B186C68-6BAD-4D3E-BFF7-452B67B5B610}">
      <dgm:prSet custT="1"/>
      <dgm:spPr/>
      <dgm:t>
        <a:bodyPr/>
        <a:lstStyle/>
        <a:p>
          <a:r>
            <a:rPr lang="ro-RO" sz="1800" baseline="0" dirty="0"/>
            <a:t>Personalul medical din sala de operație va purta PPE,  inclusiv o mască chirurgicală. </a:t>
          </a:r>
          <a:endParaRPr lang="en-US" sz="1800" dirty="0"/>
        </a:p>
      </dgm:t>
    </dgm:pt>
    <dgm:pt modelId="{B8DF2B71-EE65-41FD-93EA-46FDD349D601}" type="parTrans" cxnId="{CC4EBED1-2519-4A1C-B21F-0E18535F4F86}">
      <dgm:prSet/>
      <dgm:spPr/>
      <dgm:t>
        <a:bodyPr/>
        <a:lstStyle/>
        <a:p>
          <a:endParaRPr lang="en-US"/>
        </a:p>
      </dgm:t>
    </dgm:pt>
    <dgm:pt modelId="{D15BC653-9572-489C-98F0-442C8674254C}" type="sibTrans" cxnId="{CC4EBED1-2519-4A1C-B21F-0E18535F4F86}">
      <dgm:prSet/>
      <dgm:spPr/>
      <dgm:t>
        <a:bodyPr/>
        <a:lstStyle/>
        <a:p>
          <a:endParaRPr lang="en-US"/>
        </a:p>
      </dgm:t>
    </dgm:pt>
    <dgm:pt modelId="{99B06684-BA8E-4043-9DB9-AAB9C313D13E}">
      <dgm:prSet custT="1"/>
      <dgm:spPr/>
      <dgm:t>
        <a:bodyPr/>
        <a:lstStyle/>
        <a:p>
          <a:r>
            <a:rPr lang="ro-RO" sz="1800" baseline="0" dirty="0"/>
            <a:t>Dezinfectarea mâinilor cu o soluție </a:t>
          </a:r>
          <a:r>
            <a:rPr lang="ro-RO" sz="1800" baseline="0" dirty="0" err="1"/>
            <a:t>hidro</a:t>
          </a:r>
          <a:r>
            <a:rPr lang="ro-RO" sz="1800" baseline="0" dirty="0"/>
            <a:t>-alcoolică este esențială înainte și după contactul cu pacientul. </a:t>
          </a:r>
          <a:endParaRPr lang="en-US" sz="1800" dirty="0"/>
        </a:p>
      </dgm:t>
    </dgm:pt>
    <dgm:pt modelId="{A58A0ECA-9F19-40E3-ABC2-16C104A696EE}" type="parTrans" cxnId="{2DEEDDE8-19E8-4175-84A7-0A9A4D4DB3AC}">
      <dgm:prSet/>
      <dgm:spPr/>
      <dgm:t>
        <a:bodyPr/>
        <a:lstStyle/>
        <a:p>
          <a:endParaRPr lang="en-US"/>
        </a:p>
      </dgm:t>
    </dgm:pt>
    <dgm:pt modelId="{BA2EB15D-607B-47CB-9891-6BE138E4A4D5}" type="sibTrans" cxnId="{2DEEDDE8-19E8-4175-84A7-0A9A4D4DB3AC}">
      <dgm:prSet/>
      <dgm:spPr/>
      <dgm:t>
        <a:bodyPr/>
        <a:lstStyle/>
        <a:p>
          <a:endParaRPr lang="en-US"/>
        </a:p>
      </dgm:t>
    </dgm:pt>
    <dgm:pt modelId="{5D302B4C-ACD8-4EA7-885C-425AC74F41A5}">
      <dgm:prSet/>
      <dgm:spPr/>
      <dgm:t>
        <a:bodyPr/>
        <a:lstStyle/>
        <a:p>
          <a:r>
            <a:rPr lang="ro-RO" baseline="0" dirty="0"/>
            <a:t>Numărul de persoane implicate în îngrijire trebuie să fie limitat la minimum, în mod ideal, fără a ieși din sală sau a face schimb de personal pe parcursul întregii proceduri. </a:t>
          </a:r>
          <a:endParaRPr lang="en-US" dirty="0"/>
        </a:p>
      </dgm:t>
    </dgm:pt>
    <dgm:pt modelId="{12FAC460-EC2B-4B66-8188-31FB53729078}" type="parTrans" cxnId="{5B46C29F-EAFF-4628-B974-6F043EDAC53F}">
      <dgm:prSet/>
      <dgm:spPr/>
      <dgm:t>
        <a:bodyPr/>
        <a:lstStyle/>
        <a:p>
          <a:endParaRPr lang="en-US"/>
        </a:p>
      </dgm:t>
    </dgm:pt>
    <dgm:pt modelId="{95A5E850-EEEE-4D4C-BDFA-990B9ACCC360}" type="sibTrans" cxnId="{5B46C29F-EAFF-4628-B974-6F043EDAC53F}">
      <dgm:prSet/>
      <dgm:spPr/>
      <dgm:t>
        <a:bodyPr/>
        <a:lstStyle/>
        <a:p>
          <a:endParaRPr lang="en-US"/>
        </a:p>
      </dgm:t>
    </dgm:pt>
    <dgm:pt modelId="{36483E86-D797-AF41-9516-9CF94CA88445}" type="pres">
      <dgm:prSet presAssocID="{BAFDAF6D-DFFD-46C7-AE74-0D3A7AB84AE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442134-3222-2543-BDF6-F6B79886AA36}" type="pres">
      <dgm:prSet presAssocID="{BAFDAF6D-DFFD-46C7-AE74-0D3A7AB84AE7}" presName="dummyMaxCanvas" presStyleCnt="0">
        <dgm:presLayoutVars/>
      </dgm:prSet>
      <dgm:spPr/>
    </dgm:pt>
    <dgm:pt modelId="{4AC5D26D-FEBD-534B-8763-FBE3BA53AE8C}" type="pres">
      <dgm:prSet presAssocID="{BAFDAF6D-DFFD-46C7-AE74-0D3A7AB84AE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71867-E067-2041-B926-549922C4A0C8}" type="pres">
      <dgm:prSet presAssocID="{BAFDAF6D-DFFD-46C7-AE74-0D3A7AB84AE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733E7-E92E-B945-937F-8D69043FB0E5}" type="pres">
      <dgm:prSet presAssocID="{BAFDAF6D-DFFD-46C7-AE74-0D3A7AB84AE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2A573-5C30-BC40-9816-9D1EA97D8EA3}" type="pres">
      <dgm:prSet presAssocID="{BAFDAF6D-DFFD-46C7-AE74-0D3A7AB84AE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C3608-643A-C54C-A874-DD95D11A31E3}" type="pres">
      <dgm:prSet presAssocID="{BAFDAF6D-DFFD-46C7-AE74-0D3A7AB84AE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3DF5B-76C3-5144-8617-316FE8DCCD92}" type="pres">
      <dgm:prSet presAssocID="{BAFDAF6D-DFFD-46C7-AE74-0D3A7AB84AE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41C12-FA95-F045-8CE9-9636534E65DE}" type="pres">
      <dgm:prSet presAssocID="{BAFDAF6D-DFFD-46C7-AE74-0D3A7AB84AE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B69C2-D0B5-ED4C-956E-7C2099F58372}" type="pres">
      <dgm:prSet presAssocID="{BAFDAF6D-DFFD-46C7-AE74-0D3A7AB84AE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AF1BA-1016-B240-BF3D-D8AA3348429F}" type="pres">
      <dgm:prSet presAssocID="{BAFDAF6D-DFFD-46C7-AE74-0D3A7AB84AE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DF3E0-C1E9-664E-A6A5-D1D3F5F5838B}" type="pres">
      <dgm:prSet presAssocID="{BAFDAF6D-DFFD-46C7-AE74-0D3A7AB84AE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5476F-1CD3-264E-B337-B3956012AFC9}" type="pres">
      <dgm:prSet presAssocID="{BAFDAF6D-DFFD-46C7-AE74-0D3A7AB84AE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03C59-33F9-3A43-9D00-3EF0B8F554C7}" type="presOf" srcId="{2740638A-3436-45D7-91EE-A4C9D5C6441F}" destId="{19DC3608-643A-C54C-A874-DD95D11A31E3}" srcOrd="0" destOrd="0" presId="urn:microsoft.com/office/officeart/2005/8/layout/vProcess5"/>
    <dgm:cxn modelId="{327BDA98-5A49-F14A-843E-D370A170979E}" type="presOf" srcId="{85BB33DC-E64E-4769-A14F-8F79EC965F65}" destId="{C71B69C2-D0B5-ED4C-956E-7C2099F58372}" srcOrd="1" destOrd="0" presId="urn:microsoft.com/office/officeart/2005/8/layout/vProcess5"/>
    <dgm:cxn modelId="{870540AA-448C-B343-9FC7-AC4CE4BAC368}" type="presOf" srcId="{BA2EB15D-607B-47CB-9891-6BE138E4A4D5}" destId="{13F41C12-FA95-F045-8CE9-9636534E65DE}" srcOrd="0" destOrd="0" presId="urn:microsoft.com/office/officeart/2005/8/layout/vProcess5"/>
    <dgm:cxn modelId="{682CFCDD-2E2C-4C56-A7A4-016AC71BCE85}" srcId="{BAFDAF6D-DFFD-46C7-AE74-0D3A7AB84AE7}" destId="{85BB33DC-E64E-4769-A14F-8F79EC965F65}" srcOrd="0" destOrd="0" parTransId="{6634B33B-A581-4F49-B839-A289CBCD36FB}" sibTransId="{2740638A-3436-45D7-91EE-A4C9D5C6441F}"/>
    <dgm:cxn modelId="{5B46C29F-EAFF-4628-B974-6F043EDAC53F}" srcId="{BAFDAF6D-DFFD-46C7-AE74-0D3A7AB84AE7}" destId="{5D302B4C-ACD8-4EA7-885C-425AC74F41A5}" srcOrd="3" destOrd="0" parTransId="{12FAC460-EC2B-4B66-8188-31FB53729078}" sibTransId="{95A5E850-EEEE-4D4C-BDFA-990B9ACCC360}"/>
    <dgm:cxn modelId="{6C46FC5A-F3F2-3E44-86A9-634D03F5A129}" type="presOf" srcId="{5B186C68-6BAD-4D3E-BFF7-452B67B5B610}" destId="{0CC71867-E067-2041-B926-549922C4A0C8}" srcOrd="0" destOrd="0" presId="urn:microsoft.com/office/officeart/2005/8/layout/vProcess5"/>
    <dgm:cxn modelId="{9E3A41DC-4860-904A-80EA-78DA2CDD1B28}" type="presOf" srcId="{5D302B4C-ACD8-4EA7-885C-425AC74F41A5}" destId="{C145476F-1CD3-264E-B337-B3956012AFC9}" srcOrd="1" destOrd="0" presId="urn:microsoft.com/office/officeart/2005/8/layout/vProcess5"/>
    <dgm:cxn modelId="{FAD0FA5E-C7FF-0040-9726-54AC44AB5789}" type="presOf" srcId="{5B186C68-6BAD-4D3E-BFF7-452B67B5B610}" destId="{695AF1BA-1016-B240-BF3D-D8AA3348429F}" srcOrd="1" destOrd="0" presId="urn:microsoft.com/office/officeart/2005/8/layout/vProcess5"/>
    <dgm:cxn modelId="{2DEEDDE8-19E8-4175-84A7-0A9A4D4DB3AC}" srcId="{BAFDAF6D-DFFD-46C7-AE74-0D3A7AB84AE7}" destId="{99B06684-BA8E-4043-9DB9-AAB9C313D13E}" srcOrd="2" destOrd="0" parTransId="{A58A0ECA-9F19-40E3-ABC2-16C104A696EE}" sibTransId="{BA2EB15D-607B-47CB-9891-6BE138E4A4D5}"/>
    <dgm:cxn modelId="{A674A2E1-219C-BD41-B1D3-69C86151A5DA}" type="presOf" srcId="{99B06684-BA8E-4043-9DB9-AAB9C313D13E}" destId="{B0B733E7-E92E-B945-937F-8D69043FB0E5}" srcOrd="0" destOrd="0" presId="urn:microsoft.com/office/officeart/2005/8/layout/vProcess5"/>
    <dgm:cxn modelId="{D947DE5C-27C4-3F4F-A807-009769F43339}" type="presOf" srcId="{5D302B4C-ACD8-4EA7-885C-425AC74F41A5}" destId="{62F2A573-5C30-BC40-9816-9D1EA97D8EA3}" srcOrd="0" destOrd="0" presId="urn:microsoft.com/office/officeart/2005/8/layout/vProcess5"/>
    <dgm:cxn modelId="{69B9DB1A-2384-3E4A-A725-6D06B9AABEA8}" type="presOf" srcId="{D15BC653-9572-489C-98F0-442C8674254C}" destId="{FEF3DF5B-76C3-5144-8617-316FE8DCCD92}" srcOrd="0" destOrd="0" presId="urn:microsoft.com/office/officeart/2005/8/layout/vProcess5"/>
    <dgm:cxn modelId="{99644EFB-0FDD-3747-9905-3AF4669FFFE6}" type="presOf" srcId="{99B06684-BA8E-4043-9DB9-AAB9C313D13E}" destId="{FD0DF3E0-C1E9-664E-A6A5-D1D3F5F5838B}" srcOrd="1" destOrd="0" presId="urn:microsoft.com/office/officeart/2005/8/layout/vProcess5"/>
    <dgm:cxn modelId="{CC4EBED1-2519-4A1C-B21F-0E18535F4F86}" srcId="{BAFDAF6D-DFFD-46C7-AE74-0D3A7AB84AE7}" destId="{5B186C68-6BAD-4D3E-BFF7-452B67B5B610}" srcOrd="1" destOrd="0" parTransId="{B8DF2B71-EE65-41FD-93EA-46FDD349D601}" sibTransId="{D15BC653-9572-489C-98F0-442C8674254C}"/>
    <dgm:cxn modelId="{EA654C04-7AE7-B74E-92AC-381545BC7615}" type="presOf" srcId="{85BB33DC-E64E-4769-A14F-8F79EC965F65}" destId="{4AC5D26D-FEBD-534B-8763-FBE3BA53AE8C}" srcOrd="0" destOrd="0" presId="urn:microsoft.com/office/officeart/2005/8/layout/vProcess5"/>
    <dgm:cxn modelId="{BF4B3A48-E532-5D44-A2ED-7B59DD6DD915}" type="presOf" srcId="{BAFDAF6D-DFFD-46C7-AE74-0D3A7AB84AE7}" destId="{36483E86-D797-AF41-9516-9CF94CA88445}" srcOrd="0" destOrd="0" presId="urn:microsoft.com/office/officeart/2005/8/layout/vProcess5"/>
    <dgm:cxn modelId="{CEBC36B4-D865-F249-8B84-AB612851BF32}" type="presParOf" srcId="{36483E86-D797-AF41-9516-9CF94CA88445}" destId="{4A442134-3222-2543-BDF6-F6B79886AA36}" srcOrd="0" destOrd="0" presId="urn:microsoft.com/office/officeart/2005/8/layout/vProcess5"/>
    <dgm:cxn modelId="{1E134375-8EB6-674E-8075-B977F7B7D9BA}" type="presParOf" srcId="{36483E86-D797-AF41-9516-9CF94CA88445}" destId="{4AC5D26D-FEBD-534B-8763-FBE3BA53AE8C}" srcOrd="1" destOrd="0" presId="urn:microsoft.com/office/officeart/2005/8/layout/vProcess5"/>
    <dgm:cxn modelId="{513CA2CD-47CD-0E42-8726-96A97C8A56BF}" type="presParOf" srcId="{36483E86-D797-AF41-9516-9CF94CA88445}" destId="{0CC71867-E067-2041-B926-549922C4A0C8}" srcOrd="2" destOrd="0" presId="urn:microsoft.com/office/officeart/2005/8/layout/vProcess5"/>
    <dgm:cxn modelId="{EF7CB816-5092-FA4E-9CCB-7DB2DF09948C}" type="presParOf" srcId="{36483E86-D797-AF41-9516-9CF94CA88445}" destId="{B0B733E7-E92E-B945-937F-8D69043FB0E5}" srcOrd="3" destOrd="0" presId="urn:microsoft.com/office/officeart/2005/8/layout/vProcess5"/>
    <dgm:cxn modelId="{A91BED26-C853-2A40-B564-8460268C7904}" type="presParOf" srcId="{36483E86-D797-AF41-9516-9CF94CA88445}" destId="{62F2A573-5C30-BC40-9816-9D1EA97D8EA3}" srcOrd="4" destOrd="0" presId="urn:microsoft.com/office/officeart/2005/8/layout/vProcess5"/>
    <dgm:cxn modelId="{367067A5-A8A8-314D-9420-CE63EA001BEF}" type="presParOf" srcId="{36483E86-D797-AF41-9516-9CF94CA88445}" destId="{19DC3608-643A-C54C-A874-DD95D11A31E3}" srcOrd="5" destOrd="0" presId="urn:microsoft.com/office/officeart/2005/8/layout/vProcess5"/>
    <dgm:cxn modelId="{06CEC697-B973-4B42-A794-BC572530898B}" type="presParOf" srcId="{36483E86-D797-AF41-9516-9CF94CA88445}" destId="{FEF3DF5B-76C3-5144-8617-316FE8DCCD92}" srcOrd="6" destOrd="0" presId="urn:microsoft.com/office/officeart/2005/8/layout/vProcess5"/>
    <dgm:cxn modelId="{08DAE895-0ADD-A349-8747-4631BE2C6BBC}" type="presParOf" srcId="{36483E86-D797-AF41-9516-9CF94CA88445}" destId="{13F41C12-FA95-F045-8CE9-9636534E65DE}" srcOrd="7" destOrd="0" presId="urn:microsoft.com/office/officeart/2005/8/layout/vProcess5"/>
    <dgm:cxn modelId="{7B30C203-0665-1D4A-A29F-C2A27C385031}" type="presParOf" srcId="{36483E86-D797-AF41-9516-9CF94CA88445}" destId="{C71B69C2-D0B5-ED4C-956E-7C2099F58372}" srcOrd="8" destOrd="0" presId="urn:microsoft.com/office/officeart/2005/8/layout/vProcess5"/>
    <dgm:cxn modelId="{66DE2029-C27C-8643-8BCC-AD52FFA9CBAD}" type="presParOf" srcId="{36483E86-D797-AF41-9516-9CF94CA88445}" destId="{695AF1BA-1016-B240-BF3D-D8AA3348429F}" srcOrd="9" destOrd="0" presId="urn:microsoft.com/office/officeart/2005/8/layout/vProcess5"/>
    <dgm:cxn modelId="{E3A8CF20-DFD3-0446-9FE6-D8C0BBF7D928}" type="presParOf" srcId="{36483E86-D797-AF41-9516-9CF94CA88445}" destId="{FD0DF3E0-C1E9-664E-A6A5-D1D3F5F5838B}" srcOrd="10" destOrd="0" presId="urn:microsoft.com/office/officeart/2005/8/layout/vProcess5"/>
    <dgm:cxn modelId="{464CE20E-E306-D04D-A166-A20F9AEEB894}" type="presParOf" srcId="{36483E86-D797-AF41-9516-9CF94CA88445}" destId="{C145476F-1CD3-264E-B337-B3956012AFC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767075-7BF8-49B3-9CF7-F7EFF4D50CDD}" type="doc">
      <dgm:prSet loTypeId="urn:microsoft.com/office/officeart/2005/8/layout/vProcess5" loCatId="process" qsTypeId="urn:microsoft.com/office/officeart/2005/8/quickstyle/simple1#10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99DB74-0404-4FDE-9568-6EBA303121F3}">
      <dgm:prSet/>
      <dgm:spPr/>
      <dgm:t>
        <a:bodyPr/>
        <a:lstStyle/>
        <a:p>
          <a:r>
            <a:rPr lang="ro-RO" dirty="0"/>
            <a:t>La sfârșitul procedurii, mănușile sunt îndepărtate imediat și se efectuează o dezinfectare a mâinilor </a:t>
          </a:r>
          <a:r>
            <a:rPr lang="ro-RO" baseline="0" dirty="0"/>
            <a:t>cu soluție </a:t>
          </a:r>
          <a:r>
            <a:rPr lang="ro-RO" dirty="0" err="1"/>
            <a:t>hidro</a:t>
          </a:r>
          <a:r>
            <a:rPr lang="ro-RO" dirty="0"/>
            <a:t>-alcoolică înainte de dezbrăcare.</a:t>
          </a:r>
          <a:endParaRPr lang="en-US" dirty="0"/>
        </a:p>
      </dgm:t>
    </dgm:pt>
    <dgm:pt modelId="{EC6DAB28-1371-4ED8-BCC0-45FE51461287}" type="parTrans" cxnId="{1F43F9D0-DEA1-4E7C-A648-90C1F3A7B6E8}">
      <dgm:prSet/>
      <dgm:spPr/>
      <dgm:t>
        <a:bodyPr/>
        <a:lstStyle/>
        <a:p>
          <a:endParaRPr lang="en-US"/>
        </a:p>
      </dgm:t>
    </dgm:pt>
    <dgm:pt modelId="{8CB693EE-DF8E-4EAA-BD72-B1E9399C0B60}" type="sibTrans" cxnId="{1F43F9D0-DEA1-4E7C-A648-90C1F3A7B6E8}">
      <dgm:prSet/>
      <dgm:spPr/>
      <dgm:t>
        <a:bodyPr/>
        <a:lstStyle/>
        <a:p>
          <a:endParaRPr lang="en-US"/>
        </a:p>
      </dgm:t>
    </dgm:pt>
    <dgm:pt modelId="{9A3F35F0-D6E4-4EA8-8E8F-A1CEFA41CDA0}">
      <dgm:prSet/>
      <dgm:spPr/>
      <dgm:t>
        <a:bodyPr/>
        <a:lstStyle/>
        <a:p>
          <a:r>
            <a:rPr lang="ro-RO" dirty="0"/>
            <a:t>După dezbrăcare, personalul trebuie să evite orice contact al mâinilor cu părul și fața înainte de o doua dezinfectare </a:t>
          </a:r>
          <a:r>
            <a:rPr lang="ro-RO" baseline="0" dirty="0"/>
            <a:t>cu soluție </a:t>
          </a:r>
          <a:r>
            <a:rPr lang="ro-RO" dirty="0" err="1"/>
            <a:t>hidro</a:t>
          </a:r>
          <a:r>
            <a:rPr lang="ro-RO" dirty="0"/>
            <a:t>-alcoolică a mâinilor. </a:t>
          </a:r>
          <a:endParaRPr lang="en-US" dirty="0"/>
        </a:p>
      </dgm:t>
    </dgm:pt>
    <dgm:pt modelId="{1E9252E8-7EF4-4D3B-AAB9-BEE645EF684B}" type="parTrans" cxnId="{B081700D-B416-4D67-9D14-FF4DA426B7A0}">
      <dgm:prSet/>
      <dgm:spPr/>
      <dgm:t>
        <a:bodyPr/>
        <a:lstStyle/>
        <a:p>
          <a:endParaRPr lang="en-US"/>
        </a:p>
      </dgm:t>
    </dgm:pt>
    <dgm:pt modelId="{EE4E9846-D644-4EC2-941B-BD19C6A30F26}" type="sibTrans" cxnId="{B081700D-B416-4D67-9D14-FF4DA426B7A0}">
      <dgm:prSet/>
      <dgm:spPr/>
      <dgm:t>
        <a:bodyPr/>
        <a:lstStyle/>
        <a:p>
          <a:endParaRPr lang="en-US"/>
        </a:p>
      </dgm:t>
    </dgm:pt>
    <dgm:pt modelId="{7685D648-F4EE-4E71-A319-B51F8C7AF061}">
      <dgm:prSet/>
      <dgm:spPr/>
      <dgm:t>
        <a:bodyPr/>
        <a:lstStyle/>
        <a:p>
          <a:r>
            <a:rPr lang="ro-RO" dirty="0"/>
            <a:t>Înlăturarea PPE la sfârșitul procedurii trebuie făcută evitând atingerea zonelor contaminate</a:t>
          </a:r>
          <a:endParaRPr lang="en-US" dirty="0"/>
        </a:p>
      </dgm:t>
    </dgm:pt>
    <dgm:pt modelId="{D1DA0B8B-B1EE-4391-8A2F-6B1CFDFCEE49}" type="parTrans" cxnId="{93FFE049-9857-4B41-9BE7-83802EA59C9B}">
      <dgm:prSet/>
      <dgm:spPr/>
      <dgm:t>
        <a:bodyPr/>
        <a:lstStyle/>
        <a:p>
          <a:endParaRPr lang="en-US"/>
        </a:p>
      </dgm:t>
    </dgm:pt>
    <dgm:pt modelId="{F67EC47D-9177-48D9-90D1-56BED0878AAD}" type="sibTrans" cxnId="{93FFE049-9857-4B41-9BE7-83802EA59C9B}">
      <dgm:prSet/>
      <dgm:spPr/>
      <dgm:t>
        <a:bodyPr/>
        <a:lstStyle/>
        <a:p>
          <a:endParaRPr lang="en-US"/>
        </a:p>
      </dgm:t>
    </dgm:pt>
    <dgm:pt modelId="{339A20D4-8D0F-446E-B706-CC7429506FAB}">
      <dgm:prSet/>
      <dgm:spPr/>
      <dgm:t>
        <a:bodyPr/>
        <a:lstStyle/>
        <a:p>
          <a:r>
            <a:rPr lang="ro-RO" dirty="0"/>
            <a:t>Echipamentul anestezic se curăță cu agen</a:t>
          </a:r>
          <a:r>
            <a:rPr lang="ro-RO" baseline="0" dirty="0"/>
            <a:t>ți</a:t>
          </a:r>
          <a:r>
            <a:rPr lang="ro-RO" dirty="0"/>
            <a:t> decontaminan</a:t>
          </a:r>
          <a:r>
            <a:rPr lang="ro-RO" baseline="0" dirty="0"/>
            <a:t>ți</a:t>
          </a:r>
          <a:r>
            <a:rPr lang="ro-RO" dirty="0"/>
            <a:t> uzuali.</a:t>
          </a:r>
          <a:endParaRPr lang="en-US" dirty="0"/>
        </a:p>
      </dgm:t>
    </dgm:pt>
    <dgm:pt modelId="{39A896DC-6D88-47BC-99B5-02BAF0F1B479}" type="parTrans" cxnId="{667B2CFB-B3F0-443C-A2A3-4480FFFC68A9}">
      <dgm:prSet/>
      <dgm:spPr/>
      <dgm:t>
        <a:bodyPr/>
        <a:lstStyle/>
        <a:p>
          <a:endParaRPr lang="en-US"/>
        </a:p>
      </dgm:t>
    </dgm:pt>
    <dgm:pt modelId="{D4718A57-1685-441C-BCA8-0A8A6CCDF0D3}" type="sibTrans" cxnId="{667B2CFB-B3F0-443C-A2A3-4480FFFC68A9}">
      <dgm:prSet/>
      <dgm:spPr/>
      <dgm:t>
        <a:bodyPr/>
        <a:lstStyle/>
        <a:p>
          <a:endParaRPr lang="en-US"/>
        </a:p>
      </dgm:t>
    </dgm:pt>
    <dgm:pt modelId="{AE7FBD6E-F683-6542-BE8C-AF961B4C9F53}" type="pres">
      <dgm:prSet presAssocID="{29767075-7BF8-49B3-9CF7-F7EFF4D50CD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581895-8D5A-2E44-9536-D0632AE172ED}" type="pres">
      <dgm:prSet presAssocID="{29767075-7BF8-49B3-9CF7-F7EFF4D50CDD}" presName="dummyMaxCanvas" presStyleCnt="0">
        <dgm:presLayoutVars/>
      </dgm:prSet>
      <dgm:spPr/>
    </dgm:pt>
    <dgm:pt modelId="{DD0EBCB2-0FA9-D940-970C-831A711AB370}" type="pres">
      <dgm:prSet presAssocID="{29767075-7BF8-49B3-9CF7-F7EFF4D50CD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41472-CD72-CB4A-BC7A-15E13A97B838}" type="pres">
      <dgm:prSet presAssocID="{29767075-7BF8-49B3-9CF7-F7EFF4D50CD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48252-DB6F-E243-A2E8-C17403D9F757}" type="pres">
      <dgm:prSet presAssocID="{29767075-7BF8-49B3-9CF7-F7EFF4D50CD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C8569-9394-A54E-A361-7625C633EAEA}" type="pres">
      <dgm:prSet presAssocID="{29767075-7BF8-49B3-9CF7-F7EFF4D50CD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06E20-9386-704F-9CC3-0423D82117FE}" type="pres">
      <dgm:prSet presAssocID="{29767075-7BF8-49B3-9CF7-F7EFF4D50CD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9C347-33F6-884B-A9FF-9070A187CF81}" type="pres">
      <dgm:prSet presAssocID="{29767075-7BF8-49B3-9CF7-F7EFF4D50CD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A4915-F67F-604A-A59D-5F5A3D322F24}" type="pres">
      <dgm:prSet presAssocID="{29767075-7BF8-49B3-9CF7-F7EFF4D50CD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3444F-09E1-7543-AD1B-327A8ACE334E}" type="pres">
      <dgm:prSet presAssocID="{29767075-7BF8-49B3-9CF7-F7EFF4D50CD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2D0EF-5190-4045-BDAF-9068CF3B4945}" type="pres">
      <dgm:prSet presAssocID="{29767075-7BF8-49B3-9CF7-F7EFF4D50CD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04E8B-EE0C-184B-9525-40B6E1DBA06A}" type="pres">
      <dgm:prSet presAssocID="{29767075-7BF8-49B3-9CF7-F7EFF4D50CD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EB293-5F53-614B-9397-89BBCB992291}" type="pres">
      <dgm:prSet presAssocID="{29767075-7BF8-49B3-9CF7-F7EFF4D50CD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4A5C49-DC1F-D341-A4B2-C0F0E9DB2F61}" type="presOf" srcId="{F67EC47D-9177-48D9-90D1-56BED0878AAD}" destId="{B93A4915-F67F-604A-A59D-5F5A3D322F24}" srcOrd="0" destOrd="0" presId="urn:microsoft.com/office/officeart/2005/8/layout/vProcess5"/>
    <dgm:cxn modelId="{2F790F8E-1084-104C-A557-3D0454F9E15F}" type="presOf" srcId="{339A20D4-8D0F-446E-B706-CC7429506FAB}" destId="{BD8C8569-9394-A54E-A361-7625C633EAEA}" srcOrd="0" destOrd="0" presId="urn:microsoft.com/office/officeart/2005/8/layout/vProcess5"/>
    <dgm:cxn modelId="{3C2B9537-6C0E-0F42-A395-C7278B084D6E}" type="presOf" srcId="{2A99DB74-0404-4FDE-9568-6EBA303121F3}" destId="{8423444F-09E1-7543-AD1B-327A8ACE334E}" srcOrd="1" destOrd="0" presId="urn:microsoft.com/office/officeart/2005/8/layout/vProcess5"/>
    <dgm:cxn modelId="{667B2CFB-B3F0-443C-A2A3-4480FFFC68A9}" srcId="{29767075-7BF8-49B3-9CF7-F7EFF4D50CDD}" destId="{339A20D4-8D0F-446E-B706-CC7429506FAB}" srcOrd="3" destOrd="0" parTransId="{39A896DC-6D88-47BC-99B5-02BAF0F1B479}" sibTransId="{D4718A57-1685-441C-BCA8-0A8A6CCDF0D3}"/>
    <dgm:cxn modelId="{09CEF1D8-E05A-DA4C-BC90-B8C731D2DB56}" type="presOf" srcId="{9A3F35F0-D6E4-4EA8-8E8F-A1CEFA41CDA0}" destId="{7B82D0EF-5190-4045-BDAF-9068CF3B4945}" srcOrd="1" destOrd="0" presId="urn:microsoft.com/office/officeart/2005/8/layout/vProcess5"/>
    <dgm:cxn modelId="{B081700D-B416-4D67-9D14-FF4DA426B7A0}" srcId="{29767075-7BF8-49B3-9CF7-F7EFF4D50CDD}" destId="{9A3F35F0-D6E4-4EA8-8E8F-A1CEFA41CDA0}" srcOrd="1" destOrd="0" parTransId="{1E9252E8-7EF4-4D3B-AAB9-BEE645EF684B}" sibTransId="{EE4E9846-D644-4EC2-941B-BD19C6A30F26}"/>
    <dgm:cxn modelId="{EB12E707-EE9F-9941-A583-595D90F8A794}" type="presOf" srcId="{EE4E9846-D644-4EC2-941B-BD19C6A30F26}" destId="{9A39C347-33F6-884B-A9FF-9070A187CF81}" srcOrd="0" destOrd="0" presId="urn:microsoft.com/office/officeart/2005/8/layout/vProcess5"/>
    <dgm:cxn modelId="{79309513-F753-3843-89A2-1CCBB144F027}" type="presOf" srcId="{2A99DB74-0404-4FDE-9568-6EBA303121F3}" destId="{DD0EBCB2-0FA9-D940-970C-831A711AB370}" srcOrd="0" destOrd="0" presId="urn:microsoft.com/office/officeart/2005/8/layout/vProcess5"/>
    <dgm:cxn modelId="{BB4B685D-A8BB-CC43-A9BA-C1DE3BF44FFA}" type="presOf" srcId="{29767075-7BF8-49B3-9CF7-F7EFF4D50CDD}" destId="{AE7FBD6E-F683-6542-BE8C-AF961B4C9F53}" srcOrd="0" destOrd="0" presId="urn:microsoft.com/office/officeart/2005/8/layout/vProcess5"/>
    <dgm:cxn modelId="{25846A59-F022-084D-9FD9-C6D9251F0D29}" type="presOf" srcId="{7685D648-F4EE-4E71-A319-B51F8C7AF061}" destId="{A5348252-DB6F-E243-A2E8-C17403D9F757}" srcOrd="0" destOrd="0" presId="urn:microsoft.com/office/officeart/2005/8/layout/vProcess5"/>
    <dgm:cxn modelId="{93FFE049-9857-4B41-9BE7-83802EA59C9B}" srcId="{29767075-7BF8-49B3-9CF7-F7EFF4D50CDD}" destId="{7685D648-F4EE-4E71-A319-B51F8C7AF061}" srcOrd="2" destOrd="0" parTransId="{D1DA0B8B-B1EE-4391-8A2F-6B1CFDFCEE49}" sibTransId="{F67EC47D-9177-48D9-90D1-56BED0878AAD}"/>
    <dgm:cxn modelId="{D5CDACE2-8D06-3A4E-9B76-554BC8442031}" type="presOf" srcId="{9A3F35F0-D6E4-4EA8-8E8F-A1CEFA41CDA0}" destId="{B7341472-CD72-CB4A-BC7A-15E13A97B838}" srcOrd="0" destOrd="0" presId="urn:microsoft.com/office/officeart/2005/8/layout/vProcess5"/>
    <dgm:cxn modelId="{1F43F9D0-DEA1-4E7C-A648-90C1F3A7B6E8}" srcId="{29767075-7BF8-49B3-9CF7-F7EFF4D50CDD}" destId="{2A99DB74-0404-4FDE-9568-6EBA303121F3}" srcOrd="0" destOrd="0" parTransId="{EC6DAB28-1371-4ED8-BCC0-45FE51461287}" sibTransId="{8CB693EE-DF8E-4EAA-BD72-B1E9399C0B60}"/>
    <dgm:cxn modelId="{815F3BC8-1DF2-AE40-8993-F08382424BD6}" type="presOf" srcId="{8CB693EE-DF8E-4EAA-BD72-B1E9399C0B60}" destId="{42D06E20-9386-704F-9CC3-0423D82117FE}" srcOrd="0" destOrd="0" presId="urn:microsoft.com/office/officeart/2005/8/layout/vProcess5"/>
    <dgm:cxn modelId="{60B4348F-10B7-4E4D-B55D-1DB1B7A83F9B}" type="presOf" srcId="{339A20D4-8D0F-446E-B706-CC7429506FAB}" destId="{87CEB293-5F53-614B-9397-89BBCB992291}" srcOrd="1" destOrd="0" presId="urn:microsoft.com/office/officeart/2005/8/layout/vProcess5"/>
    <dgm:cxn modelId="{F1243852-1346-1047-9794-054A2DBC040A}" type="presOf" srcId="{7685D648-F4EE-4E71-A319-B51F8C7AF061}" destId="{F9C04E8B-EE0C-184B-9525-40B6E1DBA06A}" srcOrd="1" destOrd="0" presId="urn:microsoft.com/office/officeart/2005/8/layout/vProcess5"/>
    <dgm:cxn modelId="{EEC0D6E9-97D9-464D-A53C-4D1B1314DE75}" type="presParOf" srcId="{AE7FBD6E-F683-6542-BE8C-AF961B4C9F53}" destId="{25581895-8D5A-2E44-9536-D0632AE172ED}" srcOrd="0" destOrd="0" presId="urn:microsoft.com/office/officeart/2005/8/layout/vProcess5"/>
    <dgm:cxn modelId="{490723A3-25DC-B148-AD4E-F451CD0A0352}" type="presParOf" srcId="{AE7FBD6E-F683-6542-BE8C-AF961B4C9F53}" destId="{DD0EBCB2-0FA9-D940-970C-831A711AB370}" srcOrd="1" destOrd="0" presId="urn:microsoft.com/office/officeart/2005/8/layout/vProcess5"/>
    <dgm:cxn modelId="{3BF0D8A9-052C-3A43-80CF-405CD5386EF1}" type="presParOf" srcId="{AE7FBD6E-F683-6542-BE8C-AF961B4C9F53}" destId="{B7341472-CD72-CB4A-BC7A-15E13A97B838}" srcOrd="2" destOrd="0" presId="urn:microsoft.com/office/officeart/2005/8/layout/vProcess5"/>
    <dgm:cxn modelId="{B3826DF3-27E3-144C-98D3-85944FBB2E2E}" type="presParOf" srcId="{AE7FBD6E-F683-6542-BE8C-AF961B4C9F53}" destId="{A5348252-DB6F-E243-A2E8-C17403D9F757}" srcOrd="3" destOrd="0" presId="urn:microsoft.com/office/officeart/2005/8/layout/vProcess5"/>
    <dgm:cxn modelId="{3AA500D5-B45A-5942-B9E2-1754E3EBDAF7}" type="presParOf" srcId="{AE7FBD6E-F683-6542-BE8C-AF961B4C9F53}" destId="{BD8C8569-9394-A54E-A361-7625C633EAEA}" srcOrd="4" destOrd="0" presId="urn:microsoft.com/office/officeart/2005/8/layout/vProcess5"/>
    <dgm:cxn modelId="{07AC9E0C-1E07-9041-84AB-CE44FC645622}" type="presParOf" srcId="{AE7FBD6E-F683-6542-BE8C-AF961B4C9F53}" destId="{42D06E20-9386-704F-9CC3-0423D82117FE}" srcOrd="5" destOrd="0" presId="urn:microsoft.com/office/officeart/2005/8/layout/vProcess5"/>
    <dgm:cxn modelId="{3683C3B2-277B-3544-8B76-3D8803E8D65D}" type="presParOf" srcId="{AE7FBD6E-F683-6542-BE8C-AF961B4C9F53}" destId="{9A39C347-33F6-884B-A9FF-9070A187CF81}" srcOrd="6" destOrd="0" presId="urn:microsoft.com/office/officeart/2005/8/layout/vProcess5"/>
    <dgm:cxn modelId="{86736C0A-31DF-2347-A06C-4F7CCAF1E826}" type="presParOf" srcId="{AE7FBD6E-F683-6542-BE8C-AF961B4C9F53}" destId="{B93A4915-F67F-604A-A59D-5F5A3D322F24}" srcOrd="7" destOrd="0" presId="urn:microsoft.com/office/officeart/2005/8/layout/vProcess5"/>
    <dgm:cxn modelId="{7252A36E-DE1B-484C-B2CF-5234651BF714}" type="presParOf" srcId="{AE7FBD6E-F683-6542-BE8C-AF961B4C9F53}" destId="{8423444F-09E1-7543-AD1B-327A8ACE334E}" srcOrd="8" destOrd="0" presId="urn:microsoft.com/office/officeart/2005/8/layout/vProcess5"/>
    <dgm:cxn modelId="{B35EDF61-588D-2B4C-A990-E7CD84102A56}" type="presParOf" srcId="{AE7FBD6E-F683-6542-BE8C-AF961B4C9F53}" destId="{7B82D0EF-5190-4045-BDAF-9068CF3B4945}" srcOrd="9" destOrd="0" presId="urn:microsoft.com/office/officeart/2005/8/layout/vProcess5"/>
    <dgm:cxn modelId="{9B3FC2F0-AB25-A543-82D4-9244CA574E29}" type="presParOf" srcId="{AE7FBD6E-F683-6542-BE8C-AF961B4C9F53}" destId="{F9C04E8B-EE0C-184B-9525-40B6E1DBA06A}" srcOrd="10" destOrd="0" presId="urn:microsoft.com/office/officeart/2005/8/layout/vProcess5"/>
    <dgm:cxn modelId="{7A72FBAA-6B27-9C48-A33D-DA79BEE3CDE2}" type="presParOf" srcId="{AE7FBD6E-F683-6542-BE8C-AF961B4C9F53}" destId="{87CEB293-5F53-614B-9397-89BBCB99229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4798D2-52E6-4A4D-8FFA-0EBA50A3CF0D}" type="doc">
      <dgm:prSet loTypeId="urn:microsoft.com/office/officeart/2005/8/layout/process1" loCatId="process" qsTypeId="urn:microsoft.com/office/officeart/2005/8/quickstyle/simple1#1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7A997B-7B3F-4003-B14D-994966E9C988}">
      <dgm:prSet custT="1"/>
      <dgm:spPr/>
      <dgm:t>
        <a:bodyPr/>
        <a:lstStyle/>
        <a:p>
          <a:r>
            <a:rPr lang="ro-RO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Un filtru hidrofob (cu verde pe figura de mai jos) cu o capacitate mare de filtrare trebuie interpus între circuitul ventilator și sonda IOT a pacientului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E5858-25C0-41A1-8713-984B86CB09C2}" type="parTrans" cxnId="{ECE27989-2CBB-47F1-8DC3-875716E1F8F9}">
      <dgm:prSet/>
      <dgm:spPr/>
      <dgm:t>
        <a:bodyPr/>
        <a:lstStyle/>
        <a:p>
          <a:endParaRPr lang="en-US"/>
        </a:p>
      </dgm:t>
    </dgm:pt>
    <dgm:pt modelId="{870CA9BF-2452-4BC8-84F0-B3BD4D2E23C6}" type="sibTrans" cxnId="{ECE27989-2CBB-47F1-8DC3-875716E1F8F9}">
      <dgm:prSet/>
      <dgm:spPr/>
      <dgm:t>
        <a:bodyPr/>
        <a:lstStyle/>
        <a:p>
          <a:endParaRPr lang="en-US"/>
        </a:p>
      </dgm:t>
    </dgm:pt>
    <dgm:pt modelId="{68AE0C99-29C0-44DA-A92D-A57117E83EFC}">
      <dgm:prSet custT="1"/>
      <dgm:spPr/>
      <dgm:t>
        <a:bodyPr/>
        <a:lstStyle/>
        <a:p>
          <a:r>
            <a:rPr lang="ro-RO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Un filtru suplimentar (cu galben în figură) la valva </a:t>
          </a:r>
          <a:r>
            <a:rPr lang="ro-RO" sz="200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expiratorie</a:t>
          </a:r>
          <a:r>
            <a:rPr lang="ro-RO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 (care trebuie plasat între circuitul pacientului și </a:t>
          </a:r>
          <a:r>
            <a:rPr lang="ro-RO" sz="2000" kern="1200" baseline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valva</a:t>
          </a:r>
          <a:r>
            <a:rPr lang="ro-RO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 de expir) este recomandat (recomandare de tip înalt).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AC594A-AACA-43F2-8A2C-9535244CC5A0}" type="parTrans" cxnId="{B5C1FA17-F007-45E6-BDDD-8655AFF07FF8}">
      <dgm:prSet/>
      <dgm:spPr/>
      <dgm:t>
        <a:bodyPr/>
        <a:lstStyle/>
        <a:p>
          <a:endParaRPr lang="en-US"/>
        </a:p>
      </dgm:t>
    </dgm:pt>
    <dgm:pt modelId="{C921F0E3-FF27-48BB-8C6C-0993C457AB2A}" type="sibTrans" cxnId="{B5C1FA17-F007-45E6-BDDD-8655AFF07FF8}">
      <dgm:prSet/>
      <dgm:spPr/>
      <dgm:t>
        <a:bodyPr/>
        <a:lstStyle/>
        <a:p>
          <a:endParaRPr lang="en-US"/>
        </a:p>
      </dgm:t>
    </dgm:pt>
    <dgm:pt modelId="{E11BB8AD-6BF9-D142-9A9E-8BDD263F320D}" type="pres">
      <dgm:prSet presAssocID="{2A4798D2-52E6-4A4D-8FFA-0EBA50A3CF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7D97D6-CC48-C74F-BA4B-4CA2182E1CD1}" type="pres">
      <dgm:prSet presAssocID="{957A997B-7B3F-4003-B14D-994966E9C988}" presName="node" presStyleLbl="node1" presStyleIdx="0" presStyleCnt="2" custLinFactNeighborX="-1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8ADF-AE08-6E4C-A15F-725926F1FC95}" type="pres">
      <dgm:prSet presAssocID="{870CA9BF-2452-4BC8-84F0-B3BD4D2E23C6}" presName="sibTrans" presStyleLbl="sibTrans2D1" presStyleIdx="0" presStyleCnt="1"/>
      <dgm:spPr>
        <a:prstGeom prst="plus">
          <a:avLst/>
        </a:prstGeom>
      </dgm:spPr>
      <dgm:t>
        <a:bodyPr/>
        <a:lstStyle/>
        <a:p>
          <a:endParaRPr lang="en-US"/>
        </a:p>
      </dgm:t>
    </dgm:pt>
    <dgm:pt modelId="{F4013309-2817-D64F-A1D1-003C98E23074}" type="pres">
      <dgm:prSet presAssocID="{870CA9BF-2452-4BC8-84F0-B3BD4D2E23C6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C052D7F9-133A-D043-86A3-10A57E53B86A}" type="pres">
      <dgm:prSet presAssocID="{68AE0C99-29C0-44DA-A92D-A57117E83EFC}" presName="node" presStyleLbl="node1" presStyleIdx="1" presStyleCnt="2" custLinFactNeighborY="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E27989-2CBB-47F1-8DC3-875716E1F8F9}" srcId="{2A4798D2-52E6-4A4D-8FFA-0EBA50A3CF0D}" destId="{957A997B-7B3F-4003-B14D-994966E9C988}" srcOrd="0" destOrd="0" parTransId="{44FE5858-25C0-41A1-8713-984B86CB09C2}" sibTransId="{870CA9BF-2452-4BC8-84F0-B3BD4D2E23C6}"/>
    <dgm:cxn modelId="{9B9D3798-0DA5-9C4C-A021-D032D5B43FBA}" type="presOf" srcId="{2A4798D2-52E6-4A4D-8FFA-0EBA50A3CF0D}" destId="{E11BB8AD-6BF9-D142-9A9E-8BDD263F320D}" srcOrd="0" destOrd="0" presId="urn:microsoft.com/office/officeart/2005/8/layout/process1"/>
    <dgm:cxn modelId="{BE37852C-3D4D-1944-8417-CEBEA9C9BD27}" type="presOf" srcId="{957A997B-7B3F-4003-B14D-994966E9C988}" destId="{607D97D6-CC48-C74F-BA4B-4CA2182E1CD1}" srcOrd="0" destOrd="0" presId="urn:microsoft.com/office/officeart/2005/8/layout/process1"/>
    <dgm:cxn modelId="{B5C1FA17-F007-45E6-BDDD-8655AFF07FF8}" srcId="{2A4798D2-52E6-4A4D-8FFA-0EBA50A3CF0D}" destId="{68AE0C99-29C0-44DA-A92D-A57117E83EFC}" srcOrd="1" destOrd="0" parTransId="{22AC594A-AACA-43F2-8A2C-9535244CC5A0}" sibTransId="{C921F0E3-FF27-48BB-8C6C-0993C457AB2A}"/>
    <dgm:cxn modelId="{39371321-9B4D-324D-8ADE-1EDC73A7362F}" type="presOf" srcId="{870CA9BF-2452-4BC8-84F0-B3BD4D2E23C6}" destId="{6BED8ADF-AE08-6E4C-A15F-725926F1FC95}" srcOrd="0" destOrd="0" presId="urn:microsoft.com/office/officeart/2005/8/layout/process1"/>
    <dgm:cxn modelId="{ED6EDA75-723C-CE44-AD52-43E788ACBFD5}" type="presOf" srcId="{68AE0C99-29C0-44DA-A92D-A57117E83EFC}" destId="{C052D7F9-133A-D043-86A3-10A57E53B86A}" srcOrd="0" destOrd="0" presId="urn:microsoft.com/office/officeart/2005/8/layout/process1"/>
    <dgm:cxn modelId="{7CF7FDE6-8379-4840-A5E8-B0748E202941}" type="presOf" srcId="{870CA9BF-2452-4BC8-84F0-B3BD4D2E23C6}" destId="{F4013309-2817-D64F-A1D1-003C98E23074}" srcOrd="1" destOrd="0" presId="urn:microsoft.com/office/officeart/2005/8/layout/process1"/>
    <dgm:cxn modelId="{5BCBDF7D-8402-0140-8E05-2463E8B2C65C}" type="presParOf" srcId="{E11BB8AD-6BF9-D142-9A9E-8BDD263F320D}" destId="{607D97D6-CC48-C74F-BA4B-4CA2182E1CD1}" srcOrd="0" destOrd="0" presId="urn:microsoft.com/office/officeart/2005/8/layout/process1"/>
    <dgm:cxn modelId="{66EEEE26-D368-2E42-83FE-28522DD7815F}" type="presParOf" srcId="{E11BB8AD-6BF9-D142-9A9E-8BDD263F320D}" destId="{6BED8ADF-AE08-6E4C-A15F-725926F1FC95}" srcOrd="1" destOrd="0" presId="urn:microsoft.com/office/officeart/2005/8/layout/process1"/>
    <dgm:cxn modelId="{BED416E1-4CF9-8748-BD3C-E0F0D6214D8A}" type="presParOf" srcId="{6BED8ADF-AE08-6E4C-A15F-725926F1FC95}" destId="{F4013309-2817-D64F-A1D1-003C98E23074}" srcOrd="0" destOrd="0" presId="urn:microsoft.com/office/officeart/2005/8/layout/process1"/>
    <dgm:cxn modelId="{9A9BDC7F-AEB1-8E4C-A3F3-241ED307818E}" type="presParOf" srcId="{E11BB8AD-6BF9-D142-9A9E-8BDD263F320D}" destId="{C052D7F9-133A-D043-86A3-10A57E53B86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54EDFD-EB4D-499D-B319-E2C3F11B937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D76BD3-0D67-4894-B265-2679904B083A}">
      <dgm:prSet/>
      <dgm:spPr/>
      <dgm:t>
        <a:bodyPr/>
        <a:lstStyle/>
        <a:p>
          <a:r>
            <a:rPr lang="ro-RO" baseline="0" dirty="0"/>
            <a:t>O atenție deosebită trebuie acordată riscului de contaminare datorat aerosolilor și picăturilor </a:t>
          </a:r>
          <a:r>
            <a:rPr lang="ro-RO" baseline="0" dirty="0" err="1"/>
            <a:t>Pflugge</a:t>
          </a:r>
          <a:r>
            <a:rPr lang="ro-RO" baseline="0" dirty="0"/>
            <a:t>:</a:t>
          </a:r>
          <a:endParaRPr lang="en-US" dirty="0"/>
        </a:p>
      </dgm:t>
    </dgm:pt>
    <dgm:pt modelId="{4BBA4783-15A2-4607-8390-9D6B4DB26690}" type="parTrans" cxnId="{D07EFDDE-2380-436B-80DE-2D2FD8C69406}">
      <dgm:prSet/>
      <dgm:spPr/>
      <dgm:t>
        <a:bodyPr/>
        <a:lstStyle/>
        <a:p>
          <a:endParaRPr lang="en-US"/>
        </a:p>
      </dgm:t>
    </dgm:pt>
    <dgm:pt modelId="{172BB50C-D539-4035-9650-042948A7294C}" type="sibTrans" cxnId="{D07EFDDE-2380-436B-80DE-2D2FD8C69406}">
      <dgm:prSet/>
      <dgm:spPr/>
      <dgm:t>
        <a:bodyPr/>
        <a:lstStyle/>
        <a:p>
          <a:endParaRPr lang="en-US"/>
        </a:p>
      </dgm:t>
    </dgm:pt>
    <dgm:pt modelId="{96DE61CE-2B2A-4B44-8FF4-64AA21AE9B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o-RO" sz="2000" baseline="0" dirty="0">
              <a:latin typeface="Arial" panose="020B0604020202020204" pitchFamily="34" charset="0"/>
              <a:cs typeface="Arial" panose="020B0604020202020204" pitchFamily="34" charset="0"/>
            </a:rPr>
            <a:t>Gestionarea căilor aeriene trebuie să fie efectuată de un medic senior.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ACCC83-4A74-4FC6-AFDA-E5407293987A}" type="parTrans" cxnId="{FE83772F-B054-41E6-90D9-4470662DA1EB}">
      <dgm:prSet/>
      <dgm:spPr/>
      <dgm:t>
        <a:bodyPr/>
        <a:lstStyle/>
        <a:p>
          <a:endParaRPr lang="en-US"/>
        </a:p>
      </dgm:t>
    </dgm:pt>
    <dgm:pt modelId="{C78C842C-525B-4318-8410-F01BAA6456E1}" type="sibTrans" cxnId="{FE83772F-B054-41E6-90D9-4470662DA1EB}">
      <dgm:prSet/>
      <dgm:spPr/>
      <dgm:t>
        <a:bodyPr/>
        <a:lstStyle/>
        <a:p>
          <a:endParaRPr lang="en-US"/>
        </a:p>
      </dgm:t>
    </dgm:pt>
    <dgm:pt modelId="{265A4DA0-AAA8-4572-80D9-F6B1A43B61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o-RO" sz="2000" baseline="0" dirty="0">
              <a:latin typeface="Arial" panose="020B0604020202020204" pitchFamily="34" charset="0"/>
              <a:cs typeface="Arial" panose="020B0604020202020204" pitchFamily="34" charset="0"/>
            </a:rPr>
            <a:t>Manevrele la nivelul căilor respiratorii trebuie întotdeauna efectuate de către </a:t>
          </a:r>
          <a:r>
            <a:rPr lang="ro-RO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o echipa </a:t>
          </a:r>
          <a:r>
            <a:rPr lang="ro-RO" sz="2000" baseline="0" dirty="0">
              <a:latin typeface="Arial" panose="020B0604020202020204" pitchFamily="34" charset="0"/>
              <a:cs typeface="Arial" panose="020B0604020202020204" pitchFamily="34" charset="0"/>
            </a:rPr>
            <a:t>care trebuie sa poarte o mască de protecție de tip FFP2, ochelari de protecție și mănuși.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935C3-A47B-4BFE-A841-438942F4E13D}" type="parTrans" cxnId="{2BB8D61D-BCFC-4961-B3B0-8ED5C43CDE5B}">
      <dgm:prSet/>
      <dgm:spPr/>
      <dgm:t>
        <a:bodyPr/>
        <a:lstStyle/>
        <a:p>
          <a:endParaRPr lang="en-US"/>
        </a:p>
      </dgm:t>
    </dgm:pt>
    <dgm:pt modelId="{275DF5A6-4DA0-4EA4-9383-D9B29762622C}" type="sibTrans" cxnId="{2BB8D61D-BCFC-4961-B3B0-8ED5C43CDE5B}">
      <dgm:prSet/>
      <dgm:spPr/>
      <dgm:t>
        <a:bodyPr/>
        <a:lstStyle/>
        <a:p>
          <a:endParaRPr lang="en-US"/>
        </a:p>
      </dgm:t>
    </dgm:pt>
    <dgm:pt modelId="{49DB5A40-E8CD-43A8-834A-848C7627A8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o-RO" sz="2000" baseline="0" dirty="0">
              <a:latin typeface="Arial" panose="020B0604020202020204" pitchFamily="34" charset="0"/>
              <a:cs typeface="Arial" panose="020B0604020202020204" pitchFamily="34" charset="0"/>
            </a:rPr>
            <a:t>Pre-oxigenarea cu oxigen pur și o secvență de tip inducție rapidă sunt recomandate pentru a evita ventilația manuală a pacientului care ar putea favoriza contaminarea.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12FE5B-FF78-4A35-9035-286D4A275406}" type="parTrans" cxnId="{E16984A6-3C77-4F21-B05A-B40C586AF763}">
      <dgm:prSet/>
      <dgm:spPr/>
      <dgm:t>
        <a:bodyPr/>
        <a:lstStyle/>
        <a:p>
          <a:endParaRPr lang="en-US"/>
        </a:p>
      </dgm:t>
    </dgm:pt>
    <dgm:pt modelId="{1C1E089F-630A-4791-B28D-32D358FFD9BE}" type="sibTrans" cxnId="{E16984A6-3C77-4F21-B05A-B40C586AF763}">
      <dgm:prSet/>
      <dgm:spPr/>
      <dgm:t>
        <a:bodyPr/>
        <a:lstStyle/>
        <a:p>
          <a:endParaRPr lang="en-US"/>
        </a:p>
      </dgm:t>
    </dgm:pt>
    <dgm:pt modelId="{818AA9E0-4B07-B64C-9BE3-E6855F3E8288}">
      <dgm:prSet custT="1"/>
      <dgm:spPr/>
      <dgm:t>
        <a:bodyPr/>
        <a:lstStyle/>
        <a:p>
          <a:pPr>
            <a:lnSpc>
              <a:spcPct val="90000"/>
            </a:lnSpc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18E431-651E-744E-956C-23A8A866CC28}" type="parTrans" cxnId="{A1D1B7F0-82ED-B147-9716-71FA7F269042}">
      <dgm:prSet/>
      <dgm:spPr/>
      <dgm:t>
        <a:bodyPr/>
        <a:lstStyle/>
        <a:p>
          <a:endParaRPr lang="fr-FR"/>
        </a:p>
      </dgm:t>
    </dgm:pt>
    <dgm:pt modelId="{54AF3319-2DE1-FD49-A835-52FC428F801C}" type="sibTrans" cxnId="{A1D1B7F0-82ED-B147-9716-71FA7F269042}">
      <dgm:prSet/>
      <dgm:spPr/>
      <dgm:t>
        <a:bodyPr/>
        <a:lstStyle/>
        <a:p>
          <a:endParaRPr lang="fr-FR"/>
        </a:p>
      </dgm:t>
    </dgm:pt>
    <dgm:pt modelId="{9497D1C6-10CE-4746-9610-7C7C51ECB994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AF020-F61B-4A47-8C8E-18D341854ADB}" type="parTrans" cxnId="{E9DA1A3C-D5DB-1247-997B-052EDDA954A8}">
      <dgm:prSet/>
      <dgm:spPr/>
    </dgm:pt>
    <dgm:pt modelId="{5DF2C7B0-BFF4-A445-B9DF-45F54B802AFF}" type="sibTrans" cxnId="{E9DA1A3C-D5DB-1247-997B-052EDDA954A8}">
      <dgm:prSet/>
      <dgm:spPr/>
    </dgm:pt>
    <dgm:pt modelId="{A60113EB-C68C-E548-B0BE-15600551F958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2C04D2-2751-D64B-BC45-1A81698AE6B9}" type="parTrans" cxnId="{D90F9CA0-CF11-7F42-B69E-77E8B1B1982E}">
      <dgm:prSet/>
      <dgm:spPr/>
    </dgm:pt>
    <dgm:pt modelId="{B72BBDA2-E8DC-A84D-910A-1FD4AC2AE893}" type="sibTrans" cxnId="{D90F9CA0-CF11-7F42-B69E-77E8B1B1982E}">
      <dgm:prSet/>
      <dgm:spPr/>
    </dgm:pt>
    <dgm:pt modelId="{9C58314B-64A9-BC4D-9EB2-3DED309A24C7}" type="pres">
      <dgm:prSet presAssocID="{DF54EDFD-EB4D-499D-B319-E2C3F11B93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34AB68-47CB-F64B-A637-E9FE1962D559}" type="pres">
      <dgm:prSet presAssocID="{92D76BD3-0D67-4894-B265-2679904B083A}" presName="parentText" presStyleLbl="node1" presStyleIdx="0" presStyleCnt="1" custScaleY="26472" custLinFactNeighborX="184" custLinFactNeighborY="-155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27E97-7C6C-B844-BC58-73EA57457ED4}" type="pres">
      <dgm:prSet presAssocID="{92D76BD3-0D67-4894-B265-2679904B083A}" presName="childText" presStyleLbl="revTx" presStyleIdx="0" presStyleCnt="1" custScaleY="128264" custLinFactNeighborX="184" custLinFactNeighborY="-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DA1A3C-D5DB-1247-997B-052EDDA954A8}" srcId="{92D76BD3-0D67-4894-B265-2679904B083A}" destId="{9497D1C6-10CE-4746-9610-7C7C51ECB994}" srcOrd="2" destOrd="0" parTransId="{B4DAF020-F61B-4A47-8C8E-18D341854ADB}" sibTransId="{5DF2C7B0-BFF4-A445-B9DF-45F54B802AFF}"/>
    <dgm:cxn modelId="{6408353F-7D33-FA44-8F0D-FF9CD49BDDF4}" type="presOf" srcId="{92D76BD3-0D67-4894-B265-2679904B083A}" destId="{7B34AB68-47CB-F64B-A637-E9FE1962D559}" srcOrd="0" destOrd="0" presId="urn:microsoft.com/office/officeart/2005/8/layout/vList2"/>
    <dgm:cxn modelId="{471ECB5E-4FE8-D643-9A63-FA31154F1B18}" type="presOf" srcId="{265A4DA0-AAA8-4572-80D9-F6B1A43B6168}" destId="{4A127E97-7C6C-B844-BC58-73EA57457ED4}" srcOrd="0" destOrd="3" presId="urn:microsoft.com/office/officeart/2005/8/layout/vList2"/>
    <dgm:cxn modelId="{D07EFDDE-2380-436B-80DE-2D2FD8C69406}" srcId="{DF54EDFD-EB4D-499D-B319-E2C3F11B937B}" destId="{92D76BD3-0D67-4894-B265-2679904B083A}" srcOrd="0" destOrd="0" parTransId="{4BBA4783-15A2-4607-8390-9D6B4DB26690}" sibTransId="{172BB50C-D539-4035-9650-042948A7294C}"/>
    <dgm:cxn modelId="{F2A0F14C-3500-7C49-A8C3-AD4658AA2D59}" type="presOf" srcId="{A60113EB-C68C-E548-B0BE-15600551F958}" destId="{4A127E97-7C6C-B844-BC58-73EA57457ED4}" srcOrd="0" destOrd="4" presId="urn:microsoft.com/office/officeart/2005/8/layout/vList2"/>
    <dgm:cxn modelId="{FE83772F-B054-41E6-90D9-4470662DA1EB}" srcId="{92D76BD3-0D67-4894-B265-2679904B083A}" destId="{96DE61CE-2B2A-4B44-8FF4-64AA21AE9B2C}" srcOrd="1" destOrd="0" parTransId="{78ACCC83-4A74-4FC6-AFDA-E5407293987A}" sibTransId="{C78C842C-525B-4318-8410-F01BAA6456E1}"/>
    <dgm:cxn modelId="{D90F9CA0-CF11-7F42-B69E-77E8B1B1982E}" srcId="{92D76BD3-0D67-4894-B265-2679904B083A}" destId="{A60113EB-C68C-E548-B0BE-15600551F958}" srcOrd="4" destOrd="0" parTransId="{6B2C04D2-2751-D64B-BC45-1A81698AE6B9}" sibTransId="{B72BBDA2-E8DC-A84D-910A-1FD4AC2AE893}"/>
    <dgm:cxn modelId="{015833FE-5C37-7D40-88F2-0FC271C43DEB}" type="presOf" srcId="{96DE61CE-2B2A-4B44-8FF4-64AA21AE9B2C}" destId="{4A127E97-7C6C-B844-BC58-73EA57457ED4}" srcOrd="0" destOrd="1" presId="urn:microsoft.com/office/officeart/2005/8/layout/vList2"/>
    <dgm:cxn modelId="{A1D1B7F0-82ED-B147-9716-71FA7F269042}" srcId="{92D76BD3-0D67-4894-B265-2679904B083A}" destId="{818AA9E0-4B07-B64C-9BE3-E6855F3E8288}" srcOrd="0" destOrd="0" parTransId="{1918E431-651E-744E-956C-23A8A866CC28}" sibTransId="{54AF3319-2DE1-FD49-A835-52FC428F801C}"/>
    <dgm:cxn modelId="{A953BBD7-FDDB-3D40-84AC-8F4DF703F846}" type="presOf" srcId="{DF54EDFD-EB4D-499D-B319-E2C3F11B937B}" destId="{9C58314B-64A9-BC4D-9EB2-3DED309A24C7}" srcOrd="0" destOrd="0" presId="urn:microsoft.com/office/officeart/2005/8/layout/vList2"/>
    <dgm:cxn modelId="{E16984A6-3C77-4F21-B05A-B40C586AF763}" srcId="{92D76BD3-0D67-4894-B265-2679904B083A}" destId="{49DB5A40-E8CD-43A8-834A-848C7627A895}" srcOrd="5" destOrd="0" parTransId="{CD12FE5B-FF78-4A35-9035-286D4A275406}" sibTransId="{1C1E089F-630A-4791-B28D-32D358FFD9BE}"/>
    <dgm:cxn modelId="{2BB8D61D-BCFC-4961-B3B0-8ED5C43CDE5B}" srcId="{92D76BD3-0D67-4894-B265-2679904B083A}" destId="{265A4DA0-AAA8-4572-80D9-F6B1A43B6168}" srcOrd="3" destOrd="0" parTransId="{611935C3-A47B-4BFE-A841-438942F4E13D}" sibTransId="{275DF5A6-4DA0-4EA4-9383-D9B29762622C}"/>
    <dgm:cxn modelId="{341A4869-37AB-FB43-840A-CC7C4CF69735}" type="presOf" srcId="{49DB5A40-E8CD-43A8-834A-848C7627A895}" destId="{4A127E97-7C6C-B844-BC58-73EA57457ED4}" srcOrd="0" destOrd="5" presId="urn:microsoft.com/office/officeart/2005/8/layout/vList2"/>
    <dgm:cxn modelId="{19534FC0-00B6-D343-A319-46E3E2710EAA}" type="presOf" srcId="{818AA9E0-4B07-B64C-9BE3-E6855F3E8288}" destId="{4A127E97-7C6C-B844-BC58-73EA57457ED4}" srcOrd="0" destOrd="0" presId="urn:microsoft.com/office/officeart/2005/8/layout/vList2"/>
    <dgm:cxn modelId="{FEBAD77B-A004-8F44-AD78-0309238450CA}" type="presOf" srcId="{9497D1C6-10CE-4746-9610-7C7C51ECB994}" destId="{4A127E97-7C6C-B844-BC58-73EA57457ED4}" srcOrd="0" destOrd="2" presId="urn:microsoft.com/office/officeart/2005/8/layout/vList2"/>
    <dgm:cxn modelId="{549CBF32-F95D-E941-984A-E755F354E78B}" type="presParOf" srcId="{9C58314B-64A9-BC4D-9EB2-3DED309A24C7}" destId="{7B34AB68-47CB-F64B-A637-E9FE1962D559}" srcOrd="0" destOrd="0" presId="urn:microsoft.com/office/officeart/2005/8/layout/vList2"/>
    <dgm:cxn modelId="{2B8D842E-2B7E-084B-9267-9FEDD9842D72}" type="presParOf" srcId="{9C58314B-64A9-BC4D-9EB2-3DED309A24C7}" destId="{4A127E97-7C6C-B844-BC58-73EA57457ED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53CE7A-75AC-47EE-9AA9-43FB908BE0E0}" type="doc">
      <dgm:prSet loTypeId="urn:microsoft.com/office/officeart/2005/8/layout/hierarchy1" loCatId="hierarchy" qsTypeId="urn:microsoft.com/office/officeart/2005/8/quickstyle/simple1#1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C581D0-BC84-4FD6-B39C-E2249E747F2F}">
      <dgm:prSet/>
      <dgm:spPr/>
      <dgm:t>
        <a:bodyPr/>
        <a:lstStyle/>
        <a:p>
          <a:r>
            <a:rPr lang="ro-RO" baseline="0" dirty="0"/>
            <a:t>Pacientul trebuie să poarte o mască chirurgicală, echipa medicală poartă PPE complet. </a:t>
          </a:r>
          <a:endParaRPr lang="en-US" dirty="0"/>
        </a:p>
      </dgm:t>
    </dgm:pt>
    <dgm:pt modelId="{8AABCB05-85CD-456D-9EB8-556B35E44FF0}" type="parTrans" cxnId="{1D8166C0-8D0E-4069-8763-3E179285FCAC}">
      <dgm:prSet/>
      <dgm:spPr/>
      <dgm:t>
        <a:bodyPr/>
        <a:lstStyle/>
        <a:p>
          <a:endParaRPr lang="en-US"/>
        </a:p>
      </dgm:t>
    </dgm:pt>
    <dgm:pt modelId="{208C536F-D209-4CC9-A8A9-F35822E1355E}" type="sibTrans" cxnId="{1D8166C0-8D0E-4069-8763-3E179285FCAC}">
      <dgm:prSet/>
      <dgm:spPr/>
      <dgm:t>
        <a:bodyPr/>
        <a:lstStyle/>
        <a:p>
          <a:endParaRPr lang="en-US"/>
        </a:p>
      </dgm:t>
    </dgm:pt>
    <dgm:pt modelId="{752499E5-B4C7-42A9-B72C-864CFC3369E9}">
      <dgm:prSet/>
      <dgm:spPr/>
      <dgm:t>
        <a:bodyPr/>
        <a:lstStyle/>
        <a:p>
          <a:r>
            <a:rPr lang="ro-RO" baseline="0" dirty="0"/>
            <a:t>Anestezia </a:t>
          </a:r>
          <a:r>
            <a:rPr lang="ro-RO" baseline="0" dirty="0" err="1"/>
            <a:t>loco</a:t>
          </a:r>
          <a:r>
            <a:rPr lang="ro-RO" baseline="0" dirty="0"/>
            <a:t>-regională sau spinala trebuie să fie efectuată de cel mai experimentat senior. </a:t>
          </a:r>
          <a:endParaRPr lang="en-US" dirty="0"/>
        </a:p>
      </dgm:t>
    </dgm:pt>
    <dgm:pt modelId="{30E3350E-262C-4FE5-A1F8-8A5F4FDE2D51}" type="parTrans" cxnId="{164CD66D-FCE4-4D3F-AE40-FEC6C7F6148F}">
      <dgm:prSet/>
      <dgm:spPr/>
      <dgm:t>
        <a:bodyPr/>
        <a:lstStyle/>
        <a:p>
          <a:endParaRPr lang="en-US"/>
        </a:p>
      </dgm:t>
    </dgm:pt>
    <dgm:pt modelId="{9F176316-F6F0-428D-95EE-5886447AA73A}" type="sibTrans" cxnId="{164CD66D-FCE4-4D3F-AE40-FEC6C7F6148F}">
      <dgm:prSet/>
      <dgm:spPr/>
      <dgm:t>
        <a:bodyPr/>
        <a:lstStyle/>
        <a:p>
          <a:endParaRPr lang="en-US"/>
        </a:p>
      </dgm:t>
    </dgm:pt>
    <dgm:pt modelId="{0C91EB45-15FF-4C09-B389-0D1678D7F919}">
      <dgm:prSet/>
      <dgm:spPr/>
      <dgm:t>
        <a:bodyPr/>
        <a:lstStyle/>
        <a:p>
          <a:r>
            <a:rPr lang="ro-RO" baseline="0" dirty="0"/>
            <a:t>În caz de semne de severitate clinică (hipoxemie, deteriorarea </a:t>
          </a:r>
          <a:r>
            <a:rPr lang="ro-RO" baseline="0" dirty="0" err="1"/>
            <a:t>conștienței</a:t>
          </a:r>
          <a:r>
            <a:rPr lang="ro-RO" baseline="0" dirty="0"/>
            <a:t>, agitație, insuficiență de organ, etc.), </a:t>
          </a:r>
          <a:r>
            <a:rPr lang="ro-RO" b="1" baseline="0" dirty="0"/>
            <a:t>nu este recomandată </a:t>
          </a:r>
          <a:r>
            <a:rPr lang="ro-RO" baseline="0" dirty="0"/>
            <a:t>anestezia </a:t>
          </a:r>
          <a:r>
            <a:rPr lang="ro-RO" baseline="0" dirty="0" err="1"/>
            <a:t>loco</a:t>
          </a:r>
          <a:r>
            <a:rPr lang="ro-RO" baseline="0" dirty="0"/>
            <a:t>-regională sau spinală.</a:t>
          </a:r>
          <a:endParaRPr lang="en-US" dirty="0"/>
        </a:p>
      </dgm:t>
    </dgm:pt>
    <dgm:pt modelId="{602F9AD1-571A-4670-9D38-536D58645D9D}" type="parTrans" cxnId="{6E80A72F-4448-4464-BBF5-D772E0CE5CEE}">
      <dgm:prSet/>
      <dgm:spPr/>
      <dgm:t>
        <a:bodyPr/>
        <a:lstStyle/>
        <a:p>
          <a:endParaRPr lang="en-US"/>
        </a:p>
      </dgm:t>
    </dgm:pt>
    <dgm:pt modelId="{3D76FF34-63CF-46AB-9273-47399EBA676D}" type="sibTrans" cxnId="{6E80A72F-4448-4464-BBF5-D772E0CE5CEE}">
      <dgm:prSet/>
      <dgm:spPr/>
      <dgm:t>
        <a:bodyPr/>
        <a:lstStyle/>
        <a:p>
          <a:endParaRPr lang="en-US"/>
        </a:p>
      </dgm:t>
    </dgm:pt>
    <dgm:pt modelId="{4A2782EB-CBE9-E04F-BDCF-BE13187020A2}" type="pres">
      <dgm:prSet presAssocID="{F253CE7A-75AC-47EE-9AA9-43FB908BE0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3CD0692-FE00-3349-870F-07C8EF89360D}" type="pres">
      <dgm:prSet presAssocID="{12C581D0-BC84-4FD6-B39C-E2249E747F2F}" presName="hierRoot1" presStyleCnt="0"/>
      <dgm:spPr/>
    </dgm:pt>
    <dgm:pt modelId="{2CC59D7B-716B-6942-B154-FBE82A1BD96E}" type="pres">
      <dgm:prSet presAssocID="{12C581D0-BC84-4FD6-B39C-E2249E747F2F}" presName="composite" presStyleCnt="0"/>
      <dgm:spPr/>
    </dgm:pt>
    <dgm:pt modelId="{59A4A0EA-41FD-6144-9461-5AA0A00758B2}" type="pres">
      <dgm:prSet presAssocID="{12C581D0-BC84-4FD6-B39C-E2249E747F2F}" presName="background" presStyleLbl="node0" presStyleIdx="0" presStyleCnt="3"/>
      <dgm:spPr/>
    </dgm:pt>
    <dgm:pt modelId="{D97F89B6-189A-2E45-9963-27A6D4852DA4}" type="pres">
      <dgm:prSet presAssocID="{12C581D0-BC84-4FD6-B39C-E2249E747F2F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8E0BBB-02E4-4F43-8BA0-066ACE05F1DD}" type="pres">
      <dgm:prSet presAssocID="{12C581D0-BC84-4FD6-B39C-E2249E747F2F}" presName="hierChild2" presStyleCnt="0"/>
      <dgm:spPr/>
    </dgm:pt>
    <dgm:pt modelId="{B39EB63C-9633-9840-8ACF-213948D5E13D}" type="pres">
      <dgm:prSet presAssocID="{752499E5-B4C7-42A9-B72C-864CFC3369E9}" presName="hierRoot1" presStyleCnt="0"/>
      <dgm:spPr/>
    </dgm:pt>
    <dgm:pt modelId="{6C72D6CB-00AB-AD46-A377-AD7CFF022580}" type="pres">
      <dgm:prSet presAssocID="{752499E5-B4C7-42A9-B72C-864CFC3369E9}" presName="composite" presStyleCnt="0"/>
      <dgm:spPr/>
    </dgm:pt>
    <dgm:pt modelId="{3EDD9B9B-3AC5-D146-B1C4-D2B34FE8F770}" type="pres">
      <dgm:prSet presAssocID="{752499E5-B4C7-42A9-B72C-864CFC3369E9}" presName="background" presStyleLbl="node0" presStyleIdx="1" presStyleCnt="3"/>
      <dgm:spPr/>
    </dgm:pt>
    <dgm:pt modelId="{A7325CB1-250F-6D4F-A77A-00F95C62BD75}" type="pres">
      <dgm:prSet presAssocID="{752499E5-B4C7-42A9-B72C-864CFC3369E9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06FED4-405F-6442-8C03-867D3140E612}" type="pres">
      <dgm:prSet presAssocID="{752499E5-B4C7-42A9-B72C-864CFC3369E9}" presName="hierChild2" presStyleCnt="0"/>
      <dgm:spPr/>
    </dgm:pt>
    <dgm:pt modelId="{786C4C6B-1B8E-354C-AD2A-1BAC167DE588}" type="pres">
      <dgm:prSet presAssocID="{0C91EB45-15FF-4C09-B389-0D1678D7F919}" presName="hierRoot1" presStyleCnt="0"/>
      <dgm:spPr/>
    </dgm:pt>
    <dgm:pt modelId="{591F7089-376C-9C4B-AA34-E7F45068CBE2}" type="pres">
      <dgm:prSet presAssocID="{0C91EB45-15FF-4C09-B389-0D1678D7F919}" presName="composite" presStyleCnt="0"/>
      <dgm:spPr/>
    </dgm:pt>
    <dgm:pt modelId="{16E0219E-752B-3749-AA01-348D367C47AC}" type="pres">
      <dgm:prSet presAssocID="{0C91EB45-15FF-4C09-B389-0D1678D7F919}" presName="background" presStyleLbl="node0" presStyleIdx="2" presStyleCnt="3"/>
      <dgm:spPr/>
    </dgm:pt>
    <dgm:pt modelId="{8A72EDF1-B8BF-6B45-BC33-851E7DC38C12}" type="pres">
      <dgm:prSet presAssocID="{0C91EB45-15FF-4C09-B389-0D1678D7F919}" presName="text" presStyleLbl="fgAcc0" presStyleIdx="2" presStyleCnt="3" custLinFactNeighborX="3714" custLinFactNeighborY="28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CD1B7E-D5BC-1342-9123-AA1D4B76D003}" type="pres">
      <dgm:prSet presAssocID="{0C91EB45-15FF-4C09-B389-0D1678D7F919}" presName="hierChild2" presStyleCnt="0"/>
      <dgm:spPr/>
    </dgm:pt>
  </dgm:ptLst>
  <dgm:cxnLst>
    <dgm:cxn modelId="{1E7AA350-17CA-C54C-81A8-D0033D25BB99}" type="presOf" srcId="{12C581D0-BC84-4FD6-B39C-E2249E747F2F}" destId="{D97F89B6-189A-2E45-9963-27A6D4852DA4}" srcOrd="0" destOrd="0" presId="urn:microsoft.com/office/officeart/2005/8/layout/hierarchy1"/>
    <dgm:cxn modelId="{7475C4AD-BEB1-A140-A52C-6D8416F84BDF}" type="presOf" srcId="{F253CE7A-75AC-47EE-9AA9-43FB908BE0E0}" destId="{4A2782EB-CBE9-E04F-BDCF-BE13187020A2}" srcOrd="0" destOrd="0" presId="urn:microsoft.com/office/officeart/2005/8/layout/hierarchy1"/>
    <dgm:cxn modelId="{1D8166C0-8D0E-4069-8763-3E179285FCAC}" srcId="{F253CE7A-75AC-47EE-9AA9-43FB908BE0E0}" destId="{12C581D0-BC84-4FD6-B39C-E2249E747F2F}" srcOrd="0" destOrd="0" parTransId="{8AABCB05-85CD-456D-9EB8-556B35E44FF0}" sibTransId="{208C536F-D209-4CC9-A8A9-F35822E1355E}"/>
    <dgm:cxn modelId="{D5D3DBEF-891A-344B-B114-EE3452CE87BF}" type="presOf" srcId="{0C91EB45-15FF-4C09-B389-0D1678D7F919}" destId="{8A72EDF1-B8BF-6B45-BC33-851E7DC38C12}" srcOrd="0" destOrd="0" presId="urn:microsoft.com/office/officeart/2005/8/layout/hierarchy1"/>
    <dgm:cxn modelId="{164CD66D-FCE4-4D3F-AE40-FEC6C7F6148F}" srcId="{F253CE7A-75AC-47EE-9AA9-43FB908BE0E0}" destId="{752499E5-B4C7-42A9-B72C-864CFC3369E9}" srcOrd="1" destOrd="0" parTransId="{30E3350E-262C-4FE5-A1F8-8A5F4FDE2D51}" sibTransId="{9F176316-F6F0-428D-95EE-5886447AA73A}"/>
    <dgm:cxn modelId="{6E80A72F-4448-4464-BBF5-D772E0CE5CEE}" srcId="{F253CE7A-75AC-47EE-9AA9-43FB908BE0E0}" destId="{0C91EB45-15FF-4C09-B389-0D1678D7F919}" srcOrd="2" destOrd="0" parTransId="{602F9AD1-571A-4670-9D38-536D58645D9D}" sibTransId="{3D76FF34-63CF-46AB-9273-47399EBA676D}"/>
    <dgm:cxn modelId="{235B738F-7CD7-164F-A32A-70E77C684162}" type="presOf" srcId="{752499E5-B4C7-42A9-B72C-864CFC3369E9}" destId="{A7325CB1-250F-6D4F-A77A-00F95C62BD75}" srcOrd="0" destOrd="0" presId="urn:microsoft.com/office/officeart/2005/8/layout/hierarchy1"/>
    <dgm:cxn modelId="{5317320E-477F-5548-A7FA-F3BA9610AF82}" type="presParOf" srcId="{4A2782EB-CBE9-E04F-BDCF-BE13187020A2}" destId="{23CD0692-FE00-3349-870F-07C8EF89360D}" srcOrd="0" destOrd="0" presId="urn:microsoft.com/office/officeart/2005/8/layout/hierarchy1"/>
    <dgm:cxn modelId="{1FF99FF2-602F-AB41-A562-2701494E9996}" type="presParOf" srcId="{23CD0692-FE00-3349-870F-07C8EF89360D}" destId="{2CC59D7B-716B-6942-B154-FBE82A1BD96E}" srcOrd="0" destOrd="0" presId="urn:microsoft.com/office/officeart/2005/8/layout/hierarchy1"/>
    <dgm:cxn modelId="{2BDF5E57-07BA-3949-9356-40BC20849728}" type="presParOf" srcId="{2CC59D7B-716B-6942-B154-FBE82A1BD96E}" destId="{59A4A0EA-41FD-6144-9461-5AA0A00758B2}" srcOrd="0" destOrd="0" presId="urn:microsoft.com/office/officeart/2005/8/layout/hierarchy1"/>
    <dgm:cxn modelId="{0AAB8C6E-72D9-D84B-BBE5-10D339AD030F}" type="presParOf" srcId="{2CC59D7B-716B-6942-B154-FBE82A1BD96E}" destId="{D97F89B6-189A-2E45-9963-27A6D4852DA4}" srcOrd="1" destOrd="0" presId="urn:microsoft.com/office/officeart/2005/8/layout/hierarchy1"/>
    <dgm:cxn modelId="{B68A27ED-ECC9-724B-AEE9-DEFDC4635882}" type="presParOf" srcId="{23CD0692-FE00-3349-870F-07C8EF89360D}" destId="{CA8E0BBB-02E4-4F43-8BA0-066ACE05F1DD}" srcOrd="1" destOrd="0" presId="urn:microsoft.com/office/officeart/2005/8/layout/hierarchy1"/>
    <dgm:cxn modelId="{83716C58-E9B9-FD4F-A18A-5A49A57B2444}" type="presParOf" srcId="{4A2782EB-CBE9-E04F-BDCF-BE13187020A2}" destId="{B39EB63C-9633-9840-8ACF-213948D5E13D}" srcOrd="1" destOrd="0" presId="urn:microsoft.com/office/officeart/2005/8/layout/hierarchy1"/>
    <dgm:cxn modelId="{FAEB115B-93A4-3745-9F7D-23449E641CA4}" type="presParOf" srcId="{B39EB63C-9633-9840-8ACF-213948D5E13D}" destId="{6C72D6CB-00AB-AD46-A377-AD7CFF022580}" srcOrd="0" destOrd="0" presId="urn:microsoft.com/office/officeart/2005/8/layout/hierarchy1"/>
    <dgm:cxn modelId="{AA38F26C-8280-A946-9096-A4CD1A0B9CCA}" type="presParOf" srcId="{6C72D6CB-00AB-AD46-A377-AD7CFF022580}" destId="{3EDD9B9B-3AC5-D146-B1C4-D2B34FE8F770}" srcOrd="0" destOrd="0" presId="urn:microsoft.com/office/officeart/2005/8/layout/hierarchy1"/>
    <dgm:cxn modelId="{07CB08FB-812B-974E-8EE9-4889B81DD793}" type="presParOf" srcId="{6C72D6CB-00AB-AD46-A377-AD7CFF022580}" destId="{A7325CB1-250F-6D4F-A77A-00F95C62BD75}" srcOrd="1" destOrd="0" presId="urn:microsoft.com/office/officeart/2005/8/layout/hierarchy1"/>
    <dgm:cxn modelId="{248ACE56-375F-E341-8CB7-F00293E27F0E}" type="presParOf" srcId="{B39EB63C-9633-9840-8ACF-213948D5E13D}" destId="{AC06FED4-405F-6442-8C03-867D3140E612}" srcOrd="1" destOrd="0" presId="urn:microsoft.com/office/officeart/2005/8/layout/hierarchy1"/>
    <dgm:cxn modelId="{1E750353-99F0-9E41-90E3-5CB4324BCF16}" type="presParOf" srcId="{4A2782EB-CBE9-E04F-BDCF-BE13187020A2}" destId="{786C4C6B-1B8E-354C-AD2A-1BAC167DE588}" srcOrd="2" destOrd="0" presId="urn:microsoft.com/office/officeart/2005/8/layout/hierarchy1"/>
    <dgm:cxn modelId="{FA2371DB-1C7D-1E45-9562-B5FA3D3D65E2}" type="presParOf" srcId="{786C4C6B-1B8E-354C-AD2A-1BAC167DE588}" destId="{591F7089-376C-9C4B-AA34-E7F45068CBE2}" srcOrd="0" destOrd="0" presId="urn:microsoft.com/office/officeart/2005/8/layout/hierarchy1"/>
    <dgm:cxn modelId="{BD2E3AAE-C2ED-ED4E-9EA3-40E82BE65F14}" type="presParOf" srcId="{591F7089-376C-9C4B-AA34-E7F45068CBE2}" destId="{16E0219E-752B-3749-AA01-348D367C47AC}" srcOrd="0" destOrd="0" presId="urn:microsoft.com/office/officeart/2005/8/layout/hierarchy1"/>
    <dgm:cxn modelId="{3CC1D61A-8BA1-6140-B728-61999858DED7}" type="presParOf" srcId="{591F7089-376C-9C4B-AA34-E7F45068CBE2}" destId="{8A72EDF1-B8BF-6B45-BC33-851E7DC38C12}" srcOrd="1" destOrd="0" presId="urn:microsoft.com/office/officeart/2005/8/layout/hierarchy1"/>
    <dgm:cxn modelId="{B2A8FBE1-619F-6744-AACE-C24CDF6036BE}" type="presParOf" srcId="{786C4C6B-1B8E-354C-AD2A-1BAC167DE588}" destId="{4BCD1B7E-D5BC-1342-9123-AA1D4B76D0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457D0-DEA2-2A42-AB17-56CE8292DED2}">
      <dsp:nvSpPr>
        <dsp:cNvPr id="0" name=""/>
        <dsp:cNvSpPr/>
      </dsp:nvSpPr>
      <dsp:spPr>
        <a:xfrm>
          <a:off x="0" y="562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0278CD-7E9E-644B-BC9D-E3978CB1545E}">
      <dsp:nvSpPr>
        <dsp:cNvPr id="0" name=""/>
        <dsp:cNvSpPr/>
      </dsp:nvSpPr>
      <dsp:spPr>
        <a:xfrm>
          <a:off x="0" y="562"/>
          <a:ext cx="6683374" cy="92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baseline="0"/>
            <a:t>recomandări ale experților societății franceze de anestezie și reanimare (SFAR) 03.2020</a:t>
          </a:r>
          <a:endParaRPr lang="en-US" sz="1700" kern="1200"/>
        </a:p>
      </dsp:txBody>
      <dsp:txXfrm>
        <a:off x="0" y="562"/>
        <a:ext cx="6683374" cy="921160"/>
      </dsp:txXfrm>
    </dsp:sp>
    <dsp:sp modelId="{275FAD2B-3992-CC4F-ADBC-91E631FD2FE5}">
      <dsp:nvSpPr>
        <dsp:cNvPr id="0" name=""/>
        <dsp:cNvSpPr/>
      </dsp:nvSpPr>
      <dsp:spPr>
        <a:xfrm>
          <a:off x="0" y="921722"/>
          <a:ext cx="668337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3D2EFC-F0E3-5A4D-A87D-1FA574C68DE4}">
      <dsp:nvSpPr>
        <dsp:cNvPr id="0" name=""/>
        <dsp:cNvSpPr/>
      </dsp:nvSpPr>
      <dsp:spPr>
        <a:xfrm>
          <a:off x="0" y="921722"/>
          <a:ext cx="6683374" cy="92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baseline="0" dirty="0"/>
            <a:t>Recomandări ASA FEBRUARIE 2020</a:t>
          </a:r>
          <a:endParaRPr lang="en-US" sz="1700" kern="1200" dirty="0"/>
        </a:p>
      </dsp:txBody>
      <dsp:txXfrm>
        <a:off x="0" y="921722"/>
        <a:ext cx="6683374" cy="921160"/>
      </dsp:txXfrm>
    </dsp:sp>
    <dsp:sp modelId="{13247EF6-9A93-A04D-8EB7-D1D95E597122}">
      <dsp:nvSpPr>
        <dsp:cNvPr id="0" name=""/>
        <dsp:cNvSpPr/>
      </dsp:nvSpPr>
      <dsp:spPr>
        <a:xfrm>
          <a:off x="0" y="1842882"/>
          <a:ext cx="668337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90D291-9FC3-6745-A41C-5D8EC8F6DB84}">
      <dsp:nvSpPr>
        <dsp:cNvPr id="0" name=""/>
        <dsp:cNvSpPr/>
      </dsp:nvSpPr>
      <dsp:spPr>
        <a:xfrm>
          <a:off x="0" y="1842882"/>
          <a:ext cx="6683374" cy="92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baseline="0" dirty="0"/>
            <a:t>Coronavirus </a:t>
          </a:r>
          <a:r>
            <a:rPr lang="fr-FR" sz="1700" kern="1200" baseline="0" dirty="0" err="1"/>
            <a:t>Disease</a:t>
          </a:r>
          <a:r>
            <a:rPr lang="fr-FR" sz="1700" kern="1200" baseline="0" dirty="0"/>
            <a:t> 2019 (COVID-19) and </a:t>
          </a:r>
          <a:r>
            <a:rPr lang="fr-FR" sz="1700" kern="1200" baseline="0" dirty="0" err="1"/>
            <a:t>Pregnancy</a:t>
          </a:r>
          <a:r>
            <a:rPr lang="fr-FR" sz="1700" kern="1200" baseline="0" dirty="0"/>
            <a:t>: </a:t>
          </a:r>
          <a:r>
            <a:rPr lang="fr-FR" sz="1700" kern="1200" baseline="0" dirty="0" err="1"/>
            <a:t>What</a:t>
          </a:r>
          <a:r>
            <a:rPr lang="fr-FR" sz="1700" kern="1200" baseline="0" dirty="0"/>
            <a:t> </a:t>
          </a:r>
          <a:r>
            <a:rPr lang="fr-FR" sz="1700" kern="1200" baseline="0" dirty="0" err="1"/>
            <a:t>obstetricians</a:t>
          </a:r>
          <a:r>
            <a:rPr lang="fr-FR" sz="1700" kern="1200" baseline="0" dirty="0"/>
            <a:t> </a:t>
          </a:r>
          <a:r>
            <a:rPr lang="fr-FR" sz="1700" kern="1200" baseline="0" dirty="0" err="1"/>
            <a:t>need</a:t>
          </a:r>
          <a:r>
            <a:rPr lang="fr-FR" sz="1700" kern="1200" baseline="0" dirty="0"/>
            <a:t> to know, </a:t>
          </a:r>
          <a:r>
            <a:rPr lang="fr-FR" sz="1700" kern="1200" baseline="0" dirty="0" err="1"/>
            <a:t>February</a:t>
          </a:r>
          <a:r>
            <a:rPr lang="fr-FR" sz="1700" kern="1200" baseline="0" dirty="0"/>
            <a:t> 2020.</a:t>
          </a:r>
          <a:endParaRPr lang="en-US" sz="1700" kern="1200" dirty="0"/>
        </a:p>
      </dsp:txBody>
      <dsp:txXfrm>
        <a:off x="0" y="1842882"/>
        <a:ext cx="6683374" cy="921160"/>
      </dsp:txXfrm>
    </dsp:sp>
    <dsp:sp modelId="{88C51146-EBF8-B24B-AED7-3F06C797E871}">
      <dsp:nvSpPr>
        <dsp:cNvPr id="0" name=""/>
        <dsp:cNvSpPr/>
      </dsp:nvSpPr>
      <dsp:spPr>
        <a:xfrm>
          <a:off x="0" y="2764042"/>
          <a:ext cx="668337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58CC5F-397E-A045-BA6F-FC2E440A68DB}">
      <dsp:nvSpPr>
        <dsp:cNvPr id="0" name=""/>
        <dsp:cNvSpPr/>
      </dsp:nvSpPr>
      <dsp:spPr>
        <a:xfrm>
          <a:off x="0" y="2764042"/>
          <a:ext cx="6683374" cy="92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baseline="0"/>
            <a:t>Outbreak of a new coronavirus: What anaesthetists should know. British Journal of Anaesthesia. doi:10.1016/j.bja.2020.02.008</a:t>
          </a:r>
          <a:endParaRPr lang="en-US" sz="1700" kern="1200"/>
        </a:p>
      </dsp:txBody>
      <dsp:txXfrm>
        <a:off x="0" y="2764042"/>
        <a:ext cx="6683374" cy="921160"/>
      </dsp:txXfrm>
    </dsp:sp>
    <dsp:sp modelId="{A592F58A-DDBD-3C44-8D39-817C9D289279}">
      <dsp:nvSpPr>
        <dsp:cNvPr id="0" name=""/>
        <dsp:cNvSpPr/>
      </dsp:nvSpPr>
      <dsp:spPr>
        <a:xfrm>
          <a:off x="0" y="3685202"/>
          <a:ext cx="668337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4014B5-C46D-1F40-A0F4-E75E519287CA}">
      <dsp:nvSpPr>
        <dsp:cNvPr id="0" name=""/>
        <dsp:cNvSpPr/>
      </dsp:nvSpPr>
      <dsp:spPr>
        <a:xfrm>
          <a:off x="0" y="3685202"/>
          <a:ext cx="6683374" cy="92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baseline="0" dirty="0"/>
            <a:t>(OMS) 2020. Rational use of </a:t>
          </a:r>
          <a:r>
            <a:rPr lang="fr-FR" sz="1700" kern="1200" baseline="0" dirty="0" err="1"/>
            <a:t>personal</a:t>
          </a:r>
          <a:r>
            <a:rPr lang="fr-FR" sz="1700" kern="1200" baseline="0" dirty="0"/>
            <a:t> protective </a:t>
          </a:r>
          <a:r>
            <a:rPr lang="fr-FR" sz="1700" kern="1200" baseline="0" dirty="0" err="1"/>
            <a:t>equipment</a:t>
          </a:r>
          <a:r>
            <a:rPr lang="fr-FR" sz="1700" kern="1200" baseline="0" dirty="0"/>
            <a:t> for coronavirus </a:t>
          </a:r>
          <a:r>
            <a:rPr lang="fr-FR" sz="1700" kern="1200" baseline="0" dirty="0" err="1"/>
            <a:t>disease</a:t>
          </a:r>
          <a:r>
            <a:rPr lang="fr-FR" sz="1700" kern="1200" baseline="0" dirty="0"/>
            <a:t> 2019 (COVID-19). </a:t>
          </a:r>
          <a:r>
            <a:rPr lang="fr-FR" sz="1700" kern="1200" baseline="0" dirty="0" err="1"/>
            <a:t>Interim</a:t>
          </a:r>
          <a:r>
            <a:rPr lang="fr-FR" sz="1700" kern="1200" baseline="0" dirty="0"/>
            <a:t> guidance 27 </a:t>
          </a:r>
          <a:r>
            <a:rPr lang="fr-FR" sz="1700" kern="1200" baseline="0" dirty="0" err="1"/>
            <a:t>February</a:t>
          </a:r>
          <a:r>
            <a:rPr lang="fr-FR" sz="1700" kern="1200" baseline="0" dirty="0"/>
            <a:t> </a:t>
          </a:r>
          <a:r>
            <a:rPr lang="fr-FR" sz="1700" kern="1200" baseline="0" dirty="0" smtClean="0"/>
            <a:t>2020</a:t>
          </a:r>
          <a:r>
            <a:rPr lang="fr-FR" sz="1700" kern="1200" baseline="0" dirty="0"/>
            <a:t/>
          </a:r>
          <a:br>
            <a:rPr lang="fr-FR" sz="1700" kern="1200" baseline="0" dirty="0"/>
          </a:br>
          <a:endParaRPr lang="en-US" sz="1700" kern="1200" dirty="0"/>
        </a:p>
      </dsp:txBody>
      <dsp:txXfrm>
        <a:off x="0" y="3685202"/>
        <a:ext cx="6683374" cy="921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E9BC1-F68D-2041-889C-0E9B1CE47DC5}">
      <dsp:nvSpPr>
        <dsp:cNvPr id="0" name=""/>
        <dsp:cNvSpPr/>
      </dsp:nvSpPr>
      <dsp:spPr>
        <a:xfrm>
          <a:off x="0" y="624819"/>
          <a:ext cx="7670799" cy="1628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baseline="0" dirty="0"/>
            <a:t>Definițiile sunt susceptibile să evolueze în zilele sau săptămânile următoare, datorită evoluției cunoștințelor, a mijloacelor de diagnostic disponibile și a normelor COVID stabilite de echipele de igienă și de </a:t>
          </a:r>
          <a:r>
            <a:rPr lang="ro-RO" sz="2400" kern="1200" baseline="0" dirty="0" err="1"/>
            <a:t>infectioniștii</a:t>
          </a:r>
          <a:r>
            <a:rPr lang="ro-RO" sz="2400" kern="1200" baseline="0" dirty="0"/>
            <a:t> unității.</a:t>
          </a:r>
          <a:endParaRPr lang="en-US" sz="2400" kern="1200" dirty="0"/>
        </a:p>
      </dsp:txBody>
      <dsp:txXfrm>
        <a:off x="79504" y="704323"/>
        <a:ext cx="7511791" cy="1469631"/>
      </dsp:txXfrm>
    </dsp:sp>
    <dsp:sp modelId="{63ACC1C3-6043-6540-B1FD-EB2D0EBD97ED}">
      <dsp:nvSpPr>
        <dsp:cNvPr id="0" name=""/>
        <dsp:cNvSpPr/>
      </dsp:nvSpPr>
      <dsp:spPr>
        <a:xfrm>
          <a:off x="0" y="2322579"/>
          <a:ext cx="7670799" cy="1628639"/>
        </a:xfrm>
        <a:prstGeom prst="roundRect">
          <a:avLst/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baseline="0" dirty="0"/>
            <a:t>Un pacient</a:t>
          </a:r>
          <a:r>
            <a:rPr lang="ro-RO" sz="2400" u="sng" kern="1200" baseline="0" dirty="0"/>
            <a:t> infectat </a:t>
          </a:r>
          <a:r>
            <a:rPr lang="ro-RO" sz="2400" kern="1200" baseline="0" dirty="0"/>
            <a:t>este definit ca subiect cu o cultură nazofaringiană pozitivă prin PCR.</a:t>
          </a:r>
          <a:endParaRPr lang="en-US" sz="2400" kern="1200" dirty="0"/>
        </a:p>
      </dsp:txBody>
      <dsp:txXfrm>
        <a:off x="79504" y="2402083"/>
        <a:ext cx="7511791" cy="1469631"/>
      </dsp:txXfrm>
    </dsp:sp>
    <dsp:sp modelId="{7544FEF9-9D2F-C644-B90E-3972935835F9}">
      <dsp:nvSpPr>
        <dsp:cNvPr id="0" name=""/>
        <dsp:cNvSpPr/>
      </dsp:nvSpPr>
      <dsp:spPr>
        <a:xfrm>
          <a:off x="0" y="4020339"/>
          <a:ext cx="7670799" cy="1628639"/>
        </a:xfrm>
        <a:prstGeom prst="roundRect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baseline="0" dirty="0"/>
            <a:t>Un pacient </a:t>
          </a:r>
          <a:r>
            <a:rPr lang="ro-RO" sz="2400" u="sng" kern="1200" baseline="0" dirty="0"/>
            <a:t>suspect </a:t>
          </a:r>
          <a:r>
            <a:rPr lang="ro-RO" sz="2400" kern="1200" baseline="0" dirty="0"/>
            <a:t>este definit ca subiect cu simptome sugestive (definiții actuale: febră ≥38 ° C sau tuse sau dispnee cu frecvență respiratorie&gt; 22 / min) și criterii pentru spitalizare (pneumonie sau </a:t>
          </a:r>
          <a:r>
            <a:rPr lang="ro-RO" sz="2400" kern="1200" baseline="0" dirty="0" err="1"/>
            <a:t>comorbidități</a:t>
          </a:r>
          <a:r>
            <a:rPr lang="ro-RO" sz="2400" kern="1200" baseline="0" dirty="0"/>
            <a:t> severe). </a:t>
          </a:r>
          <a:endParaRPr lang="en-US" sz="2400" kern="1200" dirty="0"/>
        </a:p>
      </dsp:txBody>
      <dsp:txXfrm>
        <a:off x="79504" y="4099843"/>
        <a:ext cx="7511791" cy="1469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0D33E-213E-F948-A487-489E03578B88}">
      <dsp:nvSpPr>
        <dsp:cNvPr id="0" name=""/>
        <dsp:cNvSpPr/>
      </dsp:nvSpPr>
      <dsp:spPr>
        <a:xfrm>
          <a:off x="202" y="48100"/>
          <a:ext cx="2444055" cy="29328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418" tIns="0" rIns="241418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kern="1200" baseline="0"/>
            <a:t>Planul de acțiune al echipei de anestezie trebuie pregătit și verbalizat între profesioniști, cu o atribuire clară a sarcinilor respective.</a:t>
          </a:r>
          <a:endParaRPr lang="en-US" sz="1500" kern="1200"/>
        </a:p>
      </dsp:txBody>
      <dsp:txXfrm>
        <a:off x="202" y="1221246"/>
        <a:ext cx="2444055" cy="1759719"/>
      </dsp:txXfrm>
    </dsp:sp>
    <dsp:sp modelId="{4B9D03E8-B960-4947-91A4-C831775F9106}">
      <dsp:nvSpPr>
        <dsp:cNvPr id="0" name=""/>
        <dsp:cNvSpPr/>
      </dsp:nvSpPr>
      <dsp:spPr>
        <a:xfrm>
          <a:off x="202" y="48100"/>
          <a:ext cx="2444055" cy="117314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418" tIns="165100" rIns="241418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01</a:t>
          </a:r>
        </a:p>
      </dsp:txBody>
      <dsp:txXfrm>
        <a:off x="202" y="48100"/>
        <a:ext cx="2444055" cy="1173146"/>
      </dsp:txXfrm>
    </dsp:sp>
    <dsp:sp modelId="{08A8C7D2-64E3-654A-8DA5-2FCFC4F210DD}">
      <dsp:nvSpPr>
        <dsp:cNvPr id="0" name=""/>
        <dsp:cNvSpPr/>
      </dsp:nvSpPr>
      <dsp:spPr>
        <a:xfrm>
          <a:off x="2639782" y="48100"/>
          <a:ext cx="2444055" cy="2932866"/>
        </a:xfrm>
        <a:prstGeom prst="rect">
          <a:avLst/>
        </a:prstGeom>
        <a:solidFill>
          <a:schemeClr val="accent5">
            <a:hueOff val="5129271"/>
            <a:satOff val="-1832"/>
            <a:lumOff val="2942"/>
            <a:alphaOff val="0"/>
          </a:schemeClr>
        </a:solidFill>
        <a:ln w="15875" cap="flat" cmpd="sng" algn="ctr">
          <a:solidFill>
            <a:schemeClr val="accent5">
              <a:hueOff val="5129271"/>
              <a:satOff val="-1832"/>
              <a:lumOff val="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418" tIns="0" rIns="241418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kern="1200" baseline="0" dirty="0"/>
            <a:t>Personalul de anestezie și echipamentele de anestezie trebuie să fie pregătite în avans.</a:t>
          </a:r>
          <a:endParaRPr lang="en-US" sz="1500" kern="1200" dirty="0"/>
        </a:p>
      </dsp:txBody>
      <dsp:txXfrm>
        <a:off x="2639782" y="1221246"/>
        <a:ext cx="2444055" cy="1759719"/>
      </dsp:txXfrm>
    </dsp:sp>
    <dsp:sp modelId="{1AA54FC4-0961-C641-BFA7-BA206223D887}">
      <dsp:nvSpPr>
        <dsp:cNvPr id="0" name=""/>
        <dsp:cNvSpPr/>
      </dsp:nvSpPr>
      <dsp:spPr>
        <a:xfrm>
          <a:off x="2639782" y="48100"/>
          <a:ext cx="2444055" cy="117314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418" tIns="165100" rIns="241418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02</a:t>
          </a:r>
        </a:p>
      </dsp:txBody>
      <dsp:txXfrm>
        <a:off x="2639782" y="48100"/>
        <a:ext cx="2444055" cy="1173146"/>
      </dsp:txXfrm>
    </dsp:sp>
    <dsp:sp modelId="{B686C227-BA05-E24D-B723-3AAD8BA25127}">
      <dsp:nvSpPr>
        <dsp:cNvPr id="0" name=""/>
        <dsp:cNvSpPr/>
      </dsp:nvSpPr>
      <dsp:spPr>
        <a:xfrm>
          <a:off x="5279362" y="48100"/>
          <a:ext cx="2444055" cy="2932866"/>
        </a:xfrm>
        <a:prstGeom prst="rect">
          <a:avLst/>
        </a:prstGeom>
        <a:solidFill>
          <a:schemeClr val="accent5">
            <a:hueOff val="10258542"/>
            <a:satOff val="-3664"/>
            <a:lumOff val="5883"/>
            <a:alphaOff val="0"/>
          </a:schemeClr>
        </a:solidFill>
        <a:ln w="15875" cap="flat" cmpd="sng" algn="ctr">
          <a:solidFill>
            <a:schemeClr val="accent5">
              <a:hueOff val="10258542"/>
              <a:satOff val="-3664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418" tIns="0" rIns="241418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kern="1200" baseline="0" dirty="0"/>
            <a:t>Instruirea personalului înainte de contactul cu </a:t>
          </a:r>
          <a:r>
            <a:rPr lang="ro-RO" sz="1500" kern="1200" baseline="0" dirty="0" err="1"/>
            <a:t>pacienti</a:t>
          </a:r>
          <a:r>
            <a:rPr lang="ro-RO" sz="1500" kern="1200" baseline="0" dirty="0"/>
            <a:t> </a:t>
          </a:r>
          <a:r>
            <a:rPr lang="ro-RO" sz="1500" kern="1200" baseline="0" dirty="0" err="1"/>
            <a:t>infectati</a:t>
          </a:r>
          <a:r>
            <a:rPr lang="ro-RO" sz="1500" kern="1200" baseline="0" dirty="0"/>
            <a:t> este necesara pentru a evita erorile.</a:t>
          </a:r>
          <a:endParaRPr lang="en-US" sz="1500" kern="1200" dirty="0"/>
        </a:p>
      </dsp:txBody>
      <dsp:txXfrm>
        <a:off x="5279362" y="1221246"/>
        <a:ext cx="2444055" cy="1759719"/>
      </dsp:txXfrm>
    </dsp:sp>
    <dsp:sp modelId="{D5C71182-AF88-3E4F-8F12-B03DFCF0BDEC}">
      <dsp:nvSpPr>
        <dsp:cNvPr id="0" name=""/>
        <dsp:cNvSpPr/>
      </dsp:nvSpPr>
      <dsp:spPr>
        <a:xfrm>
          <a:off x="5279362" y="48100"/>
          <a:ext cx="2444055" cy="117314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418" tIns="165100" rIns="241418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03</a:t>
          </a:r>
        </a:p>
      </dsp:txBody>
      <dsp:txXfrm>
        <a:off x="5279362" y="48100"/>
        <a:ext cx="2444055" cy="1173146"/>
      </dsp:txXfrm>
    </dsp:sp>
    <dsp:sp modelId="{483C79BA-E3A3-DE4F-A83B-F4149A65C664}">
      <dsp:nvSpPr>
        <dsp:cNvPr id="0" name=""/>
        <dsp:cNvSpPr/>
      </dsp:nvSpPr>
      <dsp:spPr>
        <a:xfrm>
          <a:off x="7918942" y="48100"/>
          <a:ext cx="2444055" cy="2932866"/>
        </a:xfrm>
        <a:prstGeom prst="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418" tIns="0" rIns="241418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kern="1200" baseline="0" dirty="0"/>
            <a:t>Evacuarea deșeurilor contaminate la sfârșitul procedurii respectă regulile COVID</a:t>
          </a:r>
          <a:endParaRPr lang="en-US" sz="1500" kern="1200" dirty="0"/>
        </a:p>
      </dsp:txBody>
      <dsp:txXfrm>
        <a:off x="7918942" y="1221246"/>
        <a:ext cx="2444055" cy="1759719"/>
      </dsp:txXfrm>
    </dsp:sp>
    <dsp:sp modelId="{324416C9-252E-554D-B806-6EEA1BE5C003}">
      <dsp:nvSpPr>
        <dsp:cNvPr id="0" name=""/>
        <dsp:cNvSpPr/>
      </dsp:nvSpPr>
      <dsp:spPr>
        <a:xfrm>
          <a:off x="7918942" y="48100"/>
          <a:ext cx="2444055" cy="117314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418" tIns="165100" rIns="241418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04</a:t>
          </a:r>
        </a:p>
      </dsp:txBody>
      <dsp:txXfrm>
        <a:off x="7918942" y="48100"/>
        <a:ext cx="2444055" cy="11731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03B4D-832E-F449-9A0C-FB08C99AF204}">
      <dsp:nvSpPr>
        <dsp:cNvPr id="0" name=""/>
        <dsp:cNvSpPr/>
      </dsp:nvSpPr>
      <dsp:spPr>
        <a:xfrm>
          <a:off x="0" y="0"/>
          <a:ext cx="7979664" cy="7046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baseline="0" dirty="0"/>
            <a:t>Transferul unui pacient suspect sau infectat COVID-19  în sala de intervenție și întoarcerea acestuia în salon după intervenție trebuie planificate datorită riscului de contaminare generat de procedurile medicale:</a:t>
          </a:r>
          <a:endParaRPr lang="en-US" sz="1600" kern="1200" dirty="0"/>
        </a:p>
      </dsp:txBody>
      <dsp:txXfrm>
        <a:off x="20638" y="20638"/>
        <a:ext cx="7136864" cy="663359"/>
      </dsp:txXfrm>
    </dsp:sp>
    <dsp:sp modelId="{ED717B9F-F08F-C14C-B653-634F5324DB6B}">
      <dsp:nvSpPr>
        <dsp:cNvPr id="0" name=""/>
        <dsp:cNvSpPr/>
      </dsp:nvSpPr>
      <dsp:spPr>
        <a:xfrm>
          <a:off x="595884" y="802502"/>
          <a:ext cx="7979664" cy="704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baseline="0" dirty="0"/>
            <a:t>Coridoarele și lifturile trebuie să fie eliberate în timpul transferului</a:t>
          </a:r>
          <a:r>
            <a:rPr lang="ro-RO" sz="1300" kern="1200" baseline="0" dirty="0"/>
            <a:t>. </a:t>
          </a:r>
          <a:endParaRPr lang="en-US" sz="1300" kern="1200" dirty="0"/>
        </a:p>
      </dsp:txBody>
      <dsp:txXfrm>
        <a:off x="616522" y="823140"/>
        <a:ext cx="6884490" cy="663359"/>
      </dsp:txXfrm>
    </dsp:sp>
    <dsp:sp modelId="{5A9ECEDA-79C5-2B4E-BBFF-3EA86706A7D0}">
      <dsp:nvSpPr>
        <dsp:cNvPr id="0" name=""/>
        <dsp:cNvSpPr/>
      </dsp:nvSpPr>
      <dsp:spPr>
        <a:xfrm>
          <a:off x="1191767" y="1605004"/>
          <a:ext cx="7979664" cy="7046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baseline="0" dirty="0"/>
            <a:t>Pacientul trebuie să poarte o mască chirurgicală în timpul transferului spre sala de operație. </a:t>
          </a:r>
          <a:endParaRPr lang="en-US" sz="1800" kern="1200" dirty="0"/>
        </a:p>
      </dsp:txBody>
      <dsp:txXfrm>
        <a:off x="1212405" y="1625642"/>
        <a:ext cx="6884490" cy="663359"/>
      </dsp:txXfrm>
    </dsp:sp>
    <dsp:sp modelId="{C6BC6C2E-11C0-A24A-A63F-18AFBC5035F4}">
      <dsp:nvSpPr>
        <dsp:cNvPr id="0" name=""/>
        <dsp:cNvSpPr/>
      </dsp:nvSpPr>
      <dsp:spPr>
        <a:xfrm>
          <a:off x="1787652" y="2407506"/>
          <a:ext cx="7979664" cy="7046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baseline="0" dirty="0"/>
            <a:t>Personalul responsabil cu transferul si preluarea pacientului in sala de operație trebuie să fie echipat cu PPE (care include o mască chirurgicală). </a:t>
          </a:r>
          <a:endParaRPr lang="en-US" sz="1800" kern="1200" dirty="0"/>
        </a:p>
      </dsp:txBody>
      <dsp:txXfrm>
        <a:off x="1808290" y="2428144"/>
        <a:ext cx="6884490" cy="663359"/>
      </dsp:txXfrm>
    </dsp:sp>
    <dsp:sp modelId="{0DF8E33B-A3BC-124B-8385-1CDEB79A9922}">
      <dsp:nvSpPr>
        <dsp:cNvPr id="0" name=""/>
        <dsp:cNvSpPr/>
      </dsp:nvSpPr>
      <dsp:spPr>
        <a:xfrm>
          <a:off x="2383535" y="3210008"/>
          <a:ext cx="7979664" cy="7046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baseline="0" dirty="0"/>
            <a:t>Trebuie să se acorde atenție deosebita ventilației camerei care, în mod ideal, va fi în presiune negativă sau întreruptă. </a:t>
          </a:r>
          <a:endParaRPr lang="en-US" sz="1800" kern="1200" dirty="0"/>
        </a:p>
      </dsp:txBody>
      <dsp:txXfrm>
        <a:off x="2404173" y="3230646"/>
        <a:ext cx="6884490" cy="663359"/>
      </dsp:txXfrm>
    </dsp:sp>
    <dsp:sp modelId="{9F60DE66-4229-524B-A5E6-46CE3E2712A6}">
      <dsp:nvSpPr>
        <dsp:cNvPr id="0" name=""/>
        <dsp:cNvSpPr/>
      </dsp:nvSpPr>
      <dsp:spPr>
        <a:xfrm>
          <a:off x="7521650" y="514775"/>
          <a:ext cx="458013" cy="4580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624703" y="514775"/>
        <a:ext cx="251907" cy="344655"/>
      </dsp:txXfrm>
    </dsp:sp>
    <dsp:sp modelId="{5D3024D2-D777-804A-8D28-F54CD3426304}">
      <dsp:nvSpPr>
        <dsp:cNvPr id="0" name=""/>
        <dsp:cNvSpPr/>
      </dsp:nvSpPr>
      <dsp:spPr>
        <a:xfrm>
          <a:off x="8117534" y="1317277"/>
          <a:ext cx="458013" cy="45801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8220587" y="1317277"/>
        <a:ext cx="251907" cy="344655"/>
      </dsp:txXfrm>
    </dsp:sp>
    <dsp:sp modelId="{55BE0A88-1452-8643-89E8-7F3D35E395A8}">
      <dsp:nvSpPr>
        <dsp:cNvPr id="0" name=""/>
        <dsp:cNvSpPr/>
      </dsp:nvSpPr>
      <dsp:spPr>
        <a:xfrm>
          <a:off x="8713418" y="2108035"/>
          <a:ext cx="458013" cy="45801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8816471" y="2108035"/>
        <a:ext cx="251907" cy="344655"/>
      </dsp:txXfrm>
    </dsp:sp>
    <dsp:sp modelId="{1C2A89EA-AB4C-9143-909E-C3F99B445F46}">
      <dsp:nvSpPr>
        <dsp:cNvPr id="0" name=""/>
        <dsp:cNvSpPr/>
      </dsp:nvSpPr>
      <dsp:spPr>
        <a:xfrm>
          <a:off x="9309302" y="2918367"/>
          <a:ext cx="458013" cy="45801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9412355" y="2918367"/>
        <a:ext cx="251907" cy="344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5D26D-FEBD-534B-8763-FBE3BA53AE8C}">
      <dsp:nvSpPr>
        <dsp:cNvPr id="0" name=""/>
        <dsp:cNvSpPr/>
      </dsp:nvSpPr>
      <dsp:spPr>
        <a:xfrm>
          <a:off x="0" y="0"/>
          <a:ext cx="8290560" cy="8854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baseline="0" dirty="0"/>
            <a:t>Același lucru este valabil și pentru procedurile efectuate în afara sălii de operație (sala de travaliu, sălile de endoscopie, etc..) </a:t>
          </a:r>
          <a:endParaRPr lang="en-US" sz="1800" kern="1200" dirty="0"/>
        </a:p>
      </dsp:txBody>
      <dsp:txXfrm>
        <a:off x="25934" y="25934"/>
        <a:ext cx="7260265" cy="833585"/>
      </dsp:txXfrm>
    </dsp:sp>
    <dsp:sp modelId="{0CC71867-E067-2041-B926-549922C4A0C8}">
      <dsp:nvSpPr>
        <dsp:cNvPr id="0" name=""/>
        <dsp:cNvSpPr/>
      </dsp:nvSpPr>
      <dsp:spPr>
        <a:xfrm>
          <a:off x="694334" y="1046445"/>
          <a:ext cx="8290560" cy="885453"/>
        </a:xfrm>
        <a:prstGeom prst="roundRect">
          <a:avLst>
            <a:gd name="adj" fmla="val 10000"/>
          </a:avLst>
        </a:prstGeom>
        <a:solidFill>
          <a:schemeClr val="accent5">
            <a:hueOff val="5129271"/>
            <a:satOff val="-1832"/>
            <a:lumOff val="2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baseline="0" dirty="0"/>
            <a:t>Personalul medical din sala de operație va purta PPE,  inclusiv o mască chirurgicală. </a:t>
          </a:r>
          <a:endParaRPr lang="en-US" sz="1800" kern="1200" dirty="0"/>
        </a:p>
      </dsp:txBody>
      <dsp:txXfrm>
        <a:off x="720268" y="1072379"/>
        <a:ext cx="6968812" cy="833585"/>
      </dsp:txXfrm>
    </dsp:sp>
    <dsp:sp modelId="{B0B733E7-E92E-B945-937F-8D69043FB0E5}">
      <dsp:nvSpPr>
        <dsp:cNvPr id="0" name=""/>
        <dsp:cNvSpPr/>
      </dsp:nvSpPr>
      <dsp:spPr>
        <a:xfrm>
          <a:off x="1378305" y="2092890"/>
          <a:ext cx="8290560" cy="885453"/>
        </a:xfrm>
        <a:prstGeom prst="roundRect">
          <a:avLst>
            <a:gd name="adj" fmla="val 10000"/>
          </a:avLst>
        </a:prstGeom>
        <a:solidFill>
          <a:schemeClr val="accent5">
            <a:hueOff val="10258542"/>
            <a:satOff val="-3664"/>
            <a:lumOff val="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baseline="0" dirty="0"/>
            <a:t>Dezinfectarea mâinilor cu o soluție </a:t>
          </a:r>
          <a:r>
            <a:rPr lang="ro-RO" sz="1800" kern="1200" baseline="0" dirty="0" err="1"/>
            <a:t>hidro</a:t>
          </a:r>
          <a:r>
            <a:rPr lang="ro-RO" sz="1800" kern="1200" baseline="0" dirty="0"/>
            <a:t>-alcoolică este esențială înainte și după contactul cu pacientul. </a:t>
          </a:r>
          <a:endParaRPr lang="en-US" sz="1800" kern="1200" dirty="0"/>
        </a:p>
      </dsp:txBody>
      <dsp:txXfrm>
        <a:off x="1404239" y="2118824"/>
        <a:ext cx="6979175" cy="833585"/>
      </dsp:txXfrm>
    </dsp:sp>
    <dsp:sp modelId="{62F2A573-5C30-BC40-9816-9D1EA97D8EA3}">
      <dsp:nvSpPr>
        <dsp:cNvPr id="0" name=""/>
        <dsp:cNvSpPr/>
      </dsp:nvSpPr>
      <dsp:spPr>
        <a:xfrm>
          <a:off x="2072639" y="3139335"/>
          <a:ext cx="8290560" cy="885453"/>
        </a:xfrm>
        <a:prstGeom prst="roundRect">
          <a:avLst>
            <a:gd name="adj" fmla="val 10000"/>
          </a:avLst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baseline="0" dirty="0"/>
            <a:t>Numărul de persoane implicate în îngrijire trebuie să fie limitat la minimum, în mod ideal, fără a ieși din sală sau a face schimb de personal pe parcursul întregii proceduri. </a:t>
          </a:r>
          <a:endParaRPr lang="en-US" sz="1800" kern="1200" dirty="0"/>
        </a:p>
      </dsp:txBody>
      <dsp:txXfrm>
        <a:off x="2098573" y="3165269"/>
        <a:ext cx="6968812" cy="833585"/>
      </dsp:txXfrm>
    </dsp:sp>
    <dsp:sp modelId="{19DC3608-643A-C54C-A874-DD95D11A31E3}">
      <dsp:nvSpPr>
        <dsp:cNvPr id="0" name=""/>
        <dsp:cNvSpPr/>
      </dsp:nvSpPr>
      <dsp:spPr>
        <a:xfrm>
          <a:off x="7715015" y="678176"/>
          <a:ext cx="575544" cy="5755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844512" y="678176"/>
        <a:ext cx="316550" cy="433097"/>
      </dsp:txXfrm>
    </dsp:sp>
    <dsp:sp modelId="{FEF3DF5B-76C3-5144-8617-316FE8DCCD92}">
      <dsp:nvSpPr>
        <dsp:cNvPr id="0" name=""/>
        <dsp:cNvSpPr/>
      </dsp:nvSpPr>
      <dsp:spPr>
        <a:xfrm>
          <a:off x="8409349" y="1724622"/>
          <a:ext cx="575544" cy="5755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7779574"/>
            <a:satOff val="-738"/>
            <a:lumOff val="53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8538846" y="1724622"/>
        <a:ext cx="316550" cy="433097"/>
      </dsp:txXfrm>
    </dsp:sp>
    <dsp:sp modelId="{13F41C12-FA95-F045-8CE9-9636534E65DE}">
      <dsp:nvSpPr>
        <dsp:cNvPr id="0" name=""/>
        <dsp:cNvSpPr/>
      </dsp:nvSpPr>
      <dsp:spPr>
        <a:xfrm>
          <a:off x="9093320" y="2771067"/>
          <a:ext cx="575544" cy="5755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5559147"/>
            <a:satOff val="-1476"/>
            <a:lumOff val="107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9222817" y="2771067"/>
        <a:ext cx="316550" cy="4330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EBCB2-0FA9-D940-970C-831A711AB370}">
      <dsp:nvSpPr>
        <dsp:cNvPr id="0" name=""/>
        <dsp:cNvSpPr/>
      </dsp:nvSpPr>
      <dsp:spPr>
        <a:xfrm>
          <a:off x="0" y="0"/>
          <a:ext cx="8290560" cy="8580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/>
            <a:t>La sfârșitul procedurii, mănușile sunt îndepărtate imediat și se efectuează o dezinfectare a mâinilor </a:t>
          </a:r>
          <a:r>
            <a:rPr lang="ro-RO" sz="1700" kern="1200" baseline="0" dirty="0"/>
            <a:t>cu soluție </a:t>
          </a:r>
          <a:r>
            <a:rPr lang="ro-RO" sz="1700" kern="1200" dirty="0" err="1"/>
            <a:t>hidro</a:t>
          </a:r>
          <a:r>
            <a:rPr lang="ro-RO" sz="1700" kern="1200" dirty="0"/>
            <a:t>-alcoolică înainte de dezbrăcare.</a:t>
          </a:r>
          <a:endParaRPr lang="en-US" sz="1700" kern="1200" dirty="0"/>
        </a:p>
      </dsp:txBody>
      <dsp:txXfrm>
        <a:off x="25132" y="25132"/>
        <a:ext cx="7292119" cy="807814"/>
      </dsp:txXfrm>
    </dsp:sp>
    <dsp:sp modelId="{B7341472-CD72-CB4A-BC7A-15E13A97B838}">
      <dsp:nvSpPr>
        <dsp:cNvPr id="0" name=""/>
        <dsp:cNvSpPr/>
      </dsp:nvSpPr>
      <dsp:spPr>
        <a:xfrm>
          <a:off x="694334" y="1014092"/>
          <a:ext cx="8290560" cy="858078"/>
        </a:xfrm>
        <a:prstGeom prst="roundRect">
          <a:avLst>
            <a:gd name="adj" fmla="val 10000"/>
          </a:avLst>
        </a:prstGeom>
        <a:solidFill>
          <a:schemeClr val="accent5">
            <a:hueOff val="5129271"/>
            <a:satOff val="-1832"/>
            <a:lumOff val="2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/>
            <a:t>După dezbrăcare, personalul trebuie să evite orice contact al mâinilor cu părul și fața înainte de o doua dezinfectare </a:t>
          </a:r>
          <a:r>
            <a:rPr lang="ro-RO" sz="1700" kern="1200" baseline="0" dirty="0"/>
            <a:t>cu soluție </a:t>
          </a:r>
          <a:r>
            <a:rPr lang="ro-RO" sz="1700" kern="1200" dirty="0" err="1"/>
            <a:t>hidro</a:t>
          </a:r>
          <a:r>
            <a:rPr lang="ro-RO" sz="1700" kern="1200" dirty="0"/>
            <a:t>-alcoolică a mâinilor. </a:t>
          </a:r>
          <a:endParaRPr lang="en-US" sz="1700" kern="1200" dirty="0"/>
        </a:p>
      </dsp:txBody>
      <dsp:txXfrm>
        <a:off x="719466" y="1039224"/>
        <a:ext cx="6988210" cy="807814"/>
      </dsp:txXfrm>
    </dsp:sp>
    <dsp:sp modelId="{A5348252-DB6F-E243-A2E8-C17403D9F757}">
      <dsp:nvSpPr>
        <dsp:cNvPr id="0" name=""/>
        <dsp:cNvSpPr/>
      </dsp:nvSpPr>
      <dsp:spPr>
        <a:xfrm>
          <a:off x="1378305" y="2028184"/>
          <a:ext cx="8290560" cy="858078"/>
        </a:xfrm>
        <a:prstGeom prst="roundRect">
          <a:avLst>
            <a:gd name="adj" fmla="val 10000"/>
          </a:avLst>
        </a:prstGeom>
        <a:solidFill>
          <a:schemeClr val="accent5">
            <a:hueOff val="10258542"/>
            <a:satOff val="-3664"/>
            <a:lumOff val="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/>
            <a:t>Înlăturarea PPE la sfârșitul procedurii trebuie făcută evitând atingerea zonelor contaminate</a:t>
          </a:r>
          <a:endParaRPr lang="en-US" sz="1700" kern="1200" dirty="0"/>
        </a:p>
      </dsp:txBody>
      <dsp:txXfrm>
        <a:off x="1403437" y="2053316"/>
        <a:ext cx="6998574" cy="807814"/>
      </dsp:txXfrm>
    </dsp:sp>
    <dsp:sp modelId="{BD8C8569-9394-A54E-A361-7625C633EAEA}">
      <dsp:nvSpPr>
        <dsp:cNvPr id="0" name=""/>
        <dsp:cNvSpPr/>
      </dsp:nvSpPr>
      <dsp:spPr>
        <a:xfrm>
          <a:off x="2072639" y="3042276"/>
          <a:ext cx="8290560" cy="858078"/>
        </a:xfrm>
        <a:prstGeom prst="roundRect">
          <a:avLst>
            <a:gd name="adj" fmla="val 10000"/>
          </a:avLst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/>
            <a:t>Echipamentul anestezic se curăță cu agen</a:t>
          </a:r>
          <a:r>
            <a:rPr lang="ro-RO" sz="1700" kern="1200" baseline="0" dirty="0"/>
            <a:t>ți</a:t>
          </a:r>
          <a:r>
            <a:rPr lang="ro-RO" sz="1700" kern="1200" dirty="0"/>
            <a:t> decontaminan</a:t>
          </a:r>
          <a:r>
            <a:rPr lang="ro-RO" sz="1700" kern="1200" baseline="0" dirty="0"/>
            <a:t>ți</a:t>
          </a:r>
          <a:r>
            <a:rPr lang="ro-RO" sz="1700" kern="1200" dirty="0"/>
            <a:t> uzuali.</a:t>
          </a:r>
          <a:endParaRPr lang="en-US" sz="1700" kern="1200" dirty="0"/>
        </a:p>
      </dsp:txBody>
      <dsp:txXfrm>
        <a:off x="2097771" y="3067408"/>
        <a:ext cx="6988210" cy="807814"/>
      </dsp:txXfrm>
    </dsp:sp>
    <dsp:sp modelId="{42D06E20-9386-704F-9CC3-0423D82117FE}">
      <dsp:nvSpPr>
        <dsp:cNvPr id="0" name=""/>
        <dsp:cNvSpPr/>
      </dsp:nvSpPr>
      <dsp:spPr>
        <a:xfrm>
          <a:off x="7732809" y="657209"/>
          <a:ext cx="557750" cy="557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858303" y="657209"/>
        <a:ext cx="306762" cy="419707"/>
      </dsp:txXfrm>
    </dsp:sp>
    <dsp:sp modelId="{9A39C347-33F6-884B-A9FF-9070A187CF81}">
      <dsp:nvSpPr>
        <dsp:cNvPr id="0" name=""/>
        <dsp:cNvSpPr/>
      </dsp:nvSpPr>
      <dsp:spPr>
        <a:xfrm>
          <a:off x="8427143" y="1671302"/>
          <a:ext cx="557750" cy="557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7779574"/>
            <a:satOff val="-738"/>
            <a:lumOff val="53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8552637" y="1671302"/>
        <a:ext cx="306762" cy="419707"/>
      </dsp:txXfrm>
    </dsp:sp>
    <dsp:sp modelId="{B93A4915-F67F-604A-A59D-5F5A3D322F24}">
      <dsp:nvSpPr>
        <dsp:cNvPr id="0" name=""/>
        <dsp:cNvSpPr/>
      </dsp:nvSpPr>
      <dsp:spPr>
        <a:xfrm>
          <a:off x="9111114" y="2685394"/>
          <a:ext cx="557750" cy="557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5559147"/>
            <a:satOff val="-1476"/>
            <a:lumOff val="107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9236608" y="2685394"/>
        <a:ext cx="306762" cy="4197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D97D6-CC48-C74F-BA4B-4CA2182E1CD1}">
      <dsp:nvSpPr>
        <dsp:cNvPr id="0" name=""/>
        <dsp:cNvSpPr/>
      </dsp:nvSpPr>
      <dsp:spPr>
        <a:xfrm>
          <a:off x="0" y="645414"/>
          <a:ext cx="4879655" cy="29277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Un filtru hidrofob (cu verde pe figura de mai jos) cu o capacitate mare de filtrare trebuie interpus între circuitul ventilator și sonda IOT a pacientului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752" y="731166"/>
        <a:ext cx="4708151" cy="2756289"/>
      </dsp:txXfrm>
    </dsp:sp>
    <dsp:sp modelId="{6BED8ADF-AE08-6E4C-A15F-725926F1FC95}">
      <dsp:nvSpPr>
        <dsp:cNvPr id="0" name=""/>
        <dsp:cNvSpPr/>
      </dsp:nvSpPr>
      <dsp:spPr>
        <a:xfrm rot="42018">
          <a:off x="5368154" y="1546357"/>
          <a:ext cx="1035777" cy="1210154"/>
        </a:xfrm>
        <a:prstGeom prst="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5368166" y="1786489"/>
        <a:ext cx="725044" cy="726092"/>
      </dsp:txXfrm>
    </dsp:sp>
    <dsp:sp modelId="{C052D7F9-133A-D043-86A3-10A57E53B86A}">
      <dsp:nvSpPr>
        <dsp:cNvPr id="0" name=""/>
        <dsp:cNvSpPr/>
      </dsp:nvSpPr>
      <dsp:spPr>
        <a:xfrm>
          <a:off x="6833806" y="728944"/>
          <a:ext cx="4879655" cy="2927793"/>
        </a:xfrm>
        <a:prstGeom prst="roundRect">
          <a:avLst>
            <a:gd name="adj" fmla="val 10000"/>
          </a:avLst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Un filtru suplimentar (cu galben în figură) la valva </a:t>
          </a:r>
          <a:r>
            <a:rPr lang="ro-RO" sz="200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expiratorie</a:t>
          </a:r>
          <a:r>
            <a:rPr lang="ro-RO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 (care trebuie plasat între circuitul pacientului și </a:t>
          </a:r>
          <a:r>
            <a:rPr lang="ro-RO" sz="2000" kern="1200" baseline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valva</a:t>
          </a:r>
          <a:r>
            <a:rPr lang="ro-RO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 de expir) este recomandat (recomandare de tip înalt).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9558" y="814696"/>
        <a:ext cx="4708151" cy="27562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4AB68-47CB-F64B-A637-E9FE1962D559}">
      <dsp:nvSpPr>
        <dsp:cNvPr id="0" name=""/>
        <dsp:cNvSpPr/>
      </dsp:nvSpPr>
      <dsp:spPr>
        <a:xfrm>
          <a:off x="0" y="0"/>
          <a:ext cx="7906639" cy="15857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kern="1200" baseline="0" dirty="0"/>
            <a:t>O atenție deosebită trebuie acordată riscului de contaminare datorat aerosolilor și picăturilor </a:t>
          </a:r>
          <a:r>
            <a:rPr lang="ro-RO" sz="3000" kern="1200" baseline="0" dirty="0" err="1"/>
            <a:t>Pflugge</a:t>
          </a:r>
          <a:r>
            <a:rPr lang="ro-RO" sz="3000" kern="1200" baseline="0" dirty="0"/>
            <a:t>:</a:t>
          </a:r>
          <a:endParaRPr lang="en-US" sz="3000" kern="1200" dirty="0"/>
        </a:p>
      </dsp:txBody>
      <dsp:txXfrm>
        <a:off x="77411" y="77411"/>
        <a:ext cx="7751817" cy="1430956"/>
      </dsp:txXfrm>
    </dsp:sp>
    <dsp:sp modelId="{4A127E97-7C6C-B844-BC58-73EA57457ED4}">
      <dsp:nvSpPr>
        <dsp:cNvPr id="0" name=""/>
        <dsp:cNvSpPr/>
      </dsp:nvSpPr>
      <dsp:spPr>
        <a:xfrm>
          <a:off x="0" y="1663251"/>
          <a:ext cx="7906639" cy="458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3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Gestionarea căilor aeriene trebuie să fie efectuată de un medic senior.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Manevrele la nivelul căilor respiratorii trebuie întotdeauna efectuate de către </a:t>
          </a:r>
          <a:r>
            <a:rPr lang="ro-RO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o echipa </a:t>
          </a:r>
          <a:r>
            <a:rPr lang="ro-RO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care trebuie sa poarte o mască de protecție de tip FFP2, ochelari de protecție și mănuși.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Pre-oxigenarea cu oxigen pur și o secvență de tip inducție rapidă sunt recomandate pentru a evita ventilația manuală a pacientului care ar putea favoriza contaminarea.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63251"/>
        <a:ext cx="7906639" cy="45879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4A0EA-41FD-6144-9461-5AA0A00758B2}">
      <dsp:nvSpPr>
        <dsp:cNvPr id="0" name=""/>
        <dsp:cNvSpPr/>
      </dsp:nvSpPr>
      <dsp:spPr>
        <a:xfrm>
          <a:off x="0" y="811410"/>
          <a:ext cx="3210668" cy="2038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F89B6-189A-2E45-9963-27A6D4852DA4}">
      <dsp:nvSpPr>
        <dsp:cNvPr id="0" name=""/>
        <dsp:cNvSpPr/>
      </dsp:nvSpPr>
      <dsp:spPr>
        <a:xfrm>
          <a:off x="356741" y="1150314"/>
          <a:ext cx="3210668" cy="2038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baseline="0" dirty="0"/>
            <a:t>Pacientul trebuie să poarte o mască chirurgicală, echipa medicală poartă PPE complet. </a:t>
          </a:r>
          <a:endParaRPr lang="en-US" sz="1900" kern="1200" dirty="0"/>
        </a:p>
      </dsp:txBody>
      <dsp:txXfrm>
        <a:off x="416455" y="1210028"/>
        <a:ext cx="3091240" cy="1919346"/>
      </dsp:txXfrm>
    </dsp:sp>
    <dsp:sp modelId="{3EDD9B9B-3AC5-D146-B1C4-D2B34FE8F770}">
      <dsp:nvSpPr>
        <dsp:cNvPr id="0" name=""/>
        <dsp:cNvSpPr/>
      </dsp:nvSpPr>
      <dsp:spPr>
        <a:xfrm>
          <a:off x="3924151" y="811410"/>
          <a:ext cx="3210668" cy="2038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25CB1-250F-6D4F-A77A-00F95C62BD75}">
      <dsp:nvSpPr>
        <dsp:cNvPr id="0" name=""/>
        <dsp:cNvSpPr/>
      </dsp:nvSpPr>
      <dsp:spPr>
        <a:xfrm>
          <a:off x="4280891" y="1150314"/>
          <a:ext cx="3210668" cy="2038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baseline="0" dirty="0"/>
            <a:t>Anestezia </a:t>
          </a:r>
          <a:r>
            <a:rPr lang="ro-RO" sz="1900" kern="1200" baseline="0" dirty="0" err="1"/>
            <a:t>loco</a:t>
          </a:r>
          <a:r>
            <a:rPr lang="ro-RO" sz="1900" kern="1200" baseline="0" dirty="0"/>
            <a:t>-regională sau spinala trebuie să fie efectuată de cel mai experimentat senior. </a:t>
          </a:r>
          <a:endParaRPr lang="en-US" sz="1900" kern="1200" dirty="0"/>
        </a:p>
      </dsp:txBody>
      <dsp:txXfrm>
        <a:off x="4340605" y="1210028"/>
        <a:ext cx="3091240" cy="1919346"/>
      </dsp:txXfrm>
    </dsp:sp>
    <dsp:sp modelId="{16E0219E-752B-3749-AA01-348D367C47AC}">
      <dsp:nvSpPr>
        <dsp:cNvPr id="0" name=""/>
        <dsp:cNvSpPr/>
      </dsp:nvSpPr>
      <dsp:spPr>
        <a:xfrm>
          <a:off x="7848302" y="868556"/>
          <a:ext cx="3210668" cy="2038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DF1-B8BF-6B45-BC33-851E7DC38C12}">
      <dsp:nvSpPr>
        <dsp:cNvPr id="0" name=""/>
        <dsp:cNvSpPr/>
      </dsp:nvSpPr>
      <dsp:spPr>
        <a:xfrm>
          <a:off x="8205043" y="1207460"/>
          <a:ext cx="3210668" cy="2038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baseline="0" dirty="0"/>
            <a:t>În caz de semne de severitate clinică (hipoxemie, deteriorarea </a:t>
          </a:r>
          <a:r>
            <a:rPr lang="ro-RO" sz="1900" kern="1200" baseline="0" dirty="0" err="1"/>
            <a:t>conștienței</a:t>
          </a:r>
          <a:r>
            <a:rPr lang="ro-RO" sz="1900" kern="1200" baseline="0" dirty="0"/>
            <a:t>, agitație, insuficiență de organ, etc.), </a:t>
          </a:r>
          <a:r>
            <a:rPr lang="ro-RO" sz="1900" b="1" kern="1200" baseline="0" dirty="0"/>
            <a:t>nu este recomandată </a:t>
          </a:r>
          <a:r>
            <a:rPr lang="ro-RO" sz="1900" kern="1200" baseline="0" dirty="0"/>
            <a:t>anestezia </a:t>
          </a:r>
          <a:r>
            <a:rPr lang="ro-RO" sz="1900" kern="1200" baseline="0" dirty="0" err="1"/>
            <a:t>loco</a:t>
          </a:r>
          <a:r>
            <a:rPr lang="ro-RO" sz="1900" kern="1200" baseline="0" dirty="0"/>
            <a:t>-regională sau spinală.</a:t>
          </a:r>
          <a:endParaRPr lang="en-US" sz="1900" kern="1200" dirty="0"/>
        </a:p>
      </dsp:txBody>
      <dsp:txXfrm>
        <a:off x="8264757" y="1267174"/>
        <a:ext cx="3091240" cy="1919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CD4957-4324-42C7-8E09-DE9A46C805EE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B6E998-6F4F-4B0E-AC1D-5F10B6C47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37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Figure Complete operating room workflow for a coronavirus disease</a:t>
            </a:r>
          </a:p>
          <a:p>
            <a:pPr>
              <a:spcBef>
                <a:spcPct val="0"/>
              </a:spcBef>
            </a:pPr>
            <a:r>
              <a:rPr lang="en-GB" smtClean="0"/>
              <a:t>2019 (COVID-19) case. CD = controlled drugs; ICU = intensive care</a:t>
            </a:r>
          </a:p>
          <a:p>
            <a:pPr>
              <a:spcBef>
                <a:spcPct val="0"/>
              </a:spcBef>
            </a:pPr>
            <a:r>
              <a:rPr lang="en-GB" smtClean="0"/>
              <a:t>unit; NM = nurse manager; OR = operating room; PAPR = powered</a:t>
            </a:r>
          </a:p>
          <a:p>
            <a:pPr>
              <a:spcBef>
                <a:spcPct val="0"/>
              </a:spcBef>
            </a:pPr>
            <a:r>
              <a:rPr lang="ro-RO" smtClean="0"/>
              <a:t>air-purifying respirator; PC = personal computer; PPE = personal</a:t>
            </a:r>
          </a:p>
          <a:p>
            <a:pPr>
              <a:spcBef>
                <a:spcPct val="0"/>
              </a:spcBef>
            </a:pPr>
            <a:r>
              <a:rPr lang="ro-RO" smtClean="0"/>
              <a:t>protection equipment; pre-op = preoperative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71DF62-EE54-45B7-ABEA-4FB80882749F}" type="slidenum">
              <a:rPr lang="ro-RO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o-RO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BF19B-8FB0-4270-8ED2-6AF1E7680C99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F30C-9AEA-43BC-8064-BA5E921E1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765C-3D94-422F-910E-BDC8266BA791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E580-5664-4DB7-91B6-58EC4C370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E465-B97B-4233-AE14-BCF2B196698C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3BA3-C945-427C-92DF-7A3395FC4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82F2D-3E02-4F0E-9E3E-021CD7DE8313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E9B12-FB9E-434A-A103-937ABEF80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F18C-C4A1-45C9-9BBD-44A79FB1B6B9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79B79-37F4-4F34-9CEA-1A0CBAEC1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8DEA-37EE-422D-98C8-3936595850E8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BF7A-2DB5-4EB4-A4F6-2FCD57B99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98D3-6AA9-4749-A675-2C73E130AA13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9BD22-7171-4B13-B66C-4B8329DA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E666-B039-49E4-9BA7-FC70921CD53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E72A-5CC9-4B29-8290-4F2C3372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E875-7E14-4983-9A00-C7A48523DE1B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0FB7-3119-4CB6-90EC-804B5BB9A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6BC5-4725-487A-A19D-71C0C7E8FE41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53C68-FE1F-4A19-B8FD-A6F030942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F949-9E4B-44E4-AE30-B72755AC2ADB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8A592-0CB0-4E45-8046-9A97F35CF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F626E-5B83-463C-A377-BE165798B4DE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217E-30CB-46A6-A22A-1B749A6B0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1A45-8E1D-4AA6-B30C-6B66C70FF581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030D3-E3C0-45DF-9A3C-A7945DE2E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9199-B55F-483B-B29D-9DDB170D4EB3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D251-57C9-4706-AE87-15FAE2B7C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6E663-8CEF-48BD-BAAC-4B52FD1E093B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B1D47-B257-4B5E-AA76-28C9AA54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4D27-57AF-4BE5-B551-5FBC0496E82A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4DD41-C8B8-4412-861B-84C56C549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273D1-AC84-4B37-858C-09FB5428A580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DD63-F1DD-4ED5-9913-BA9A93D3C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0BCA8D-9ACF-4C7D-B561-3938D3C422B0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756B47-2886-416E-B5DA-B5C8BA2A5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21990"/>
            <a:ext cx="10364451" cy="258188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4400" b="1" cap="none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Propuneri pentru </a:t>
            </a:r>
            <a:r>
              <a:rPr lang="en-US" sz="4400" b="1" cap="none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</a:t>
            </a:r>
            <a:r>
              <a:rPr lang="ro-RO" sz="4400" b="1" cap="none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anagementul</a:t>
            </a:r>
            <a:r>
              <a:rPr lang="en-US" sz="4400" b="1" cap="none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ANESTEZIC</a:t>
            </a:r>
            <a:r>
              <a:rPr lang="ro-RO" sz="4400" b="1" cap="none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o-RO" sz="4400" b="1" cap="none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al unui pacient suspectat sau infectat cu </a:t>
            </a:r>
            <a:r>
              <a:rPr lang="ro-RO" sz="4400" b="1" cap="none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Coronavirus</a:t>
            </a:r>
            <a:r>
              <a:rPr lang="ro-RO" sz="4400" b="1" cap="none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COVID-19</a:t>
            </a:r>
            <a:endParaRPr lang="fr-CA" sz="4400" b="1" cap="none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013" y="2905125"/>
            <a:ext cx="11229975" cy="274320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481362" y="2905089"/>
            <a:ext cx="4691139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i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Autori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 JAMIL JABER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Asist. </a:t>
            </a:r>
            <a:r>
              <a:rPr lang="fr-CA" b="1" i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Dr ANDRA MAGHIAR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Asist. </a:t>
            </a:r>
            <a:r>
              <a:rPr lang="fr-CA" b="1" i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Dr CLAUDIU  BARSAC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Conf. </a:t>
            </a:r>
            <a:r>
              <a:rPr lang="fr-CA" b="1" i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Dr OVIDIU BEDREAG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Conf. </a:t>
            </a:r>
            <a:r>
              <a:rPr lang="fr-CA" b="1" i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Dr MARIUS PAPURICA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fr-CA" b="1" i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Dr DOREL SANDESC</a:t>
            </a:r>
            <a:endParaRPr lang="fr-C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239712" y="5157900"/>
            <a:ext cx="1130629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000" b="1" i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Martie</a:t>
            </a:r>
            <a:r>
              <a:rPr lang="fr-FR" sz="20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fr-CA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485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6200" y="4937125"/>
            <a:ext cx="49196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Pregătirea</a:t>
            </a:r>
            <a:r>
              <a:rPr lang="fr-FR" dirty="0"/>
              <a:t> </a:t>
            </a:r>
            <a:r>
              <a:rPr lang="fr-FR" dirty="0" err="1"/>
              <a:t>pacientului</a:t>
            </a:r>
            <a:r>
              <a:rPr lang="fr-FR" dirty="0"/>
              <a:t> </a:t>
            </a:r>
            <a:r>
              <a:rPr lang="ro-RO" dirty="0"/>
              <a:t>ș</a:t>
            </a:r>
            <a:r>
              <a:rPr lang="fr-FR" dirty="0"/>
              <a:t>I a </a:t>
            </a:r>
            <a:r>
              <a:rPr lang="fr-FR" dirty="0" err="1"/>
              <a:t>SăLII</a:t>
            </a:r>
            <a:r>
              <a:rPr lang="fr-FR" dirty="0"/>
              <a:t> de </a:t>
            </a:r>
            <a:r>
              <a:rPr lang="fr-FR" dirty="0" err="1"/>
              <a:t>interven</a:t>
            </a:r>
            <a:r>
              <a:rPr lang="ro-RO" dirty="0"/>
              <a:t>ț</a:t>
            </a:r>
            <a:r>
              <a:rPr lang="fr-FR" dirty="0" err="1"/>
              <a:t>ie</a:t>
            </a:r>
            <a:endParaRPr lang="fr-CA" dirty="0"/>
          </a:p>
        </p:txBody>
      </p:sp>
      <p:graphicFrame>
        <p:nvGraphicFramePr>
          <p:cNvPr id="5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214695"/>
          <a:ext cx="10363200" cy="39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Pregătirea</a:t>
            </a:r>
            <a:r>
              <a:rPr lang="fr-FR" dirty="0"/>
              <a:t> </a:t>
            </a:r>
            <a:r>
              <a:rPr lang="fr-FR" dirty="0" err="1"/>
              <a:t>pacientului</a:t>
            </a:r>
            <a:r>
              <a:rPr lang="fr-FR" dirty="0"/>
              <a:t> </a:t>
            </a:r>
            <a:r>
              <a:rPr lang="ro-RO" dirty="0"/>
              <a:t>ș</a:t>
            </a:r>
            <a:r>
              <a:rPr lang="fr-FR" dirty="0"/>
              <a:t>I a </a:t>
            </a:r>
            <a:r>
              <a:rPr lang="fr-FR" dirty="0" err="1"/>
              <a:t>SăLII</a:t>
            </a:r>
            <a:r>
              <a:rPr lang="fr-FR" dirty="0"/>
              <a:t> de </a:t>
            </a:r>
            <a:r>
              <a:rPr lang="fr-FR" dirty="0" err="1"/>
              <a:t>interven</a:t>
            </a:r>
            <a:r>
              <a:rPr lang="ro-RO" dirty="0"/>
              <a:t>ț</a:t>
            </a:r>
            <a:r>
              <a:rPr lang="fr-FR" dirty="0" err="1"/>
              <a:t>ie</a:t>
            </a:r>
            <a:endParaRPr lang="fr-CA" dirty="0"/>
          </a:p>
        </p:txBody>
      </p:sp>
      <p:graphicFrame>
        <p:nvGraphicFramePr>
          <p:cNvPr id="5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214694"/>
          <a:ext cx="10363200" cy="4024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Pregătirea</a:t>
            </a:r>
            <a:r>
              <a:rPr lang="fr-FR" dirty="0"/>
              <a:t> </a:t>
            </a:r>
            <a:r>
              <a:rPr lang="fr-FR" dirty="0" err="1"/>
              <a:t>pacientului</a:t>
            </a:r>
            <a:r>
              <a:rPr lang="fr-FR" dirty="0"/>
              <a:t> </a:t>
            </a:r>
            <a:r>
              <a:rPr lang="ro-RO" dirty="0"/>
              <a:t>ș</a:t>
            </a:r>
            <a:r>
              <a:rPr lang="fr-FR" dirty="0"/>
              <a:t>I a </a:t>
            </a:r>
            <a:r>
              <a:rPr lang="fr-FR" dirty="0" err="1"/>
              <a:t>SăLII</a:t>
            </a:r>
            <a:r>
              <a:rPr lang="fr-FR" dirty="0"/>
              <a:t> de </a:t>
            </a:r>
            <a:r>
              <a:rPr lang="fr-FR" dirty="0" err="1"/>
              <a:t>interven</a:t>
            </a:r>
            <a:r>
              <a:rPr lang="ro-RO" dirty="0"/>
              <a:t>ț</a:t>
            </a:r>
            <a:r>
              <a:rPr lang="fr-FR" dirty="0" err="1"/>
              <a:t>ie</a:t>
            </a:r>
            <a:endParaRPr lang="fr-CA" dirty="0"/>
          </a:p>
        </p:txBody>
      </p:sp>
      <p:graphicFrame>
        <p:nvGraphicFramePr>
          <p:cNvPr id="5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214694"/>
          <a:ext cx="10363200" cy="3900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271463"/>
            <a:ext cx="10363200" cy="1597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>Materiale </a:t>
            </a:r>
            <a:r>
              <a:rPr lang="fr-FR" dirty="0" err="1"/>
              <a:t>necesare</a:t>
            </a:r>
            <a:r>
              <a:rPr lang="fr-FR" dirty="0"/>
              <a:t> </a:t>
            </a:r>
            <a:r>
              <a:rPr lang="fr-FR" dirty="0" err="1"/>
              <a:t>pentru</a:t>
            </a:r>
            <a:r>
              <a:rPr lang="fr-FR" dirty="0"/>
              <a:t> </a:t>
            </a:r>
            <a:r>
              <a:rPr lang="fr-FR" dirty="0" err="1"/>
              <a:t>ventilație</a:t>
            </a:r>
            <a:r>
              <a:rPr lang="fr-FR" dirty="0"/>
              <a:t> </a:t>
            </a:r>
            <a:r>
              <a:rPr lang="fr-FR" dirty="0" err="1"/>
              <a:t>și</a:t>
            </a:r>
            <a:r>
              <a:rPr lang="fr-FR" dirty="0"/>
              <a:t> </a:t>
            </a:r>
            <a:r>
              <a:rPr lang="fr-FR" dirty="0" err="1"/>
              <a:t>aspirație</a:t>
            </a:r>
            <a:endParaRPr lang="fr-CA" dirty="0"/>
          </a:p>
        </p:txBody>
      </p:sp>
      <p:graphicFrame>
        <p:nvGraphicFramePr>
          <p:cNvPr id="5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57163" y="1867852"/>
          <a:ext cx="11715750" cy="4218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Espace réservé du contenu 3">
            <a:extLst>
              <a:ext uri="{FF2B5EF4-FFF2-40B4-BE49-F238E27FC236}"/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768500" y="778933"/>
            <a:ext cx="8655000" cy="4948285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2882900" y="1003300"/>
            <a:ext cx="3416300" cy="698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 err="1"/>
              <a:t>Capnograf</a:t>
            </a:r>
            <a:endParaRPr lang="fr-CA" dirty="0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7658100" y="1803400"/>
            <a:ext cx="2374900" cy="35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 err="1"/>
              <a:t>Inspirator</a:t>
            </a:r>
            <a:endParaRPr lang="fr-CA" dirty="0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7658100" y="5207000"/>
            <a:ext cx="2374900" cy="40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 err="1"/>
              <a:t>Expirator</a:t>
            </a:r>
            <a:endParaRPr lang="fr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4820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419225"/>
            <a:ext cx="2843213" cy="401955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fr-FR" sz="4400"/>
              <a:t/>
            </a:r>
            <a:br>
              <a:rPr lang="fr-FR" sz="4400"/>
            </a:br>
            <a:r>
              <a:rPr lang="fr-FR" sz="4400"/>
              <a:t>fii</a:t>
            </a:r>
            <a:r>
              <a:rPr lang="fr-FR" sz="4400" dirty="0"/>
              <a:t> </a:t>
            </a:r>
            <a:r>
              <a:rPr lang="fr-FR" sz="4400"/>
              <a:t>atent</a:t>
            </a:r>
            <a:endParaRPr lang="fr-CA" sz="4400"/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51313" y="214313"/>
            <a:ext cx="7921625" cy="6486525"/>
          </a:xfrm>
        </p:spPr>
        <p:txBody>
          <a:bodyPr anchor="ctr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Toate filtrele utilizate trebuie să fie filtre mecanice de tip HEPA și trebuie </a:t>
            </a:r>
            <a:r>
              <a:rPr lang="ro-RO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înlocuite zilnic </a:t>
            </a: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și după fiecare pacient.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Cel de-al doilea filtru de pe circuitul expirator </a:t>
            </a:r>
            <a:r>
              <a:rPr lang="ro-RO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trebuie schimbat</a:t>
            </a: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înainte</a:t>
            </a: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de a înlocui filtrul la piesa y.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Trebuie utilizat un </a:t>
            </a:r>
            <a:r>
              <a:rPr lang="ro-RO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sistem de aspirație </a:t>
            </a:r>
            <a:r>
              <a:rPr lang="ro-RO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endotraheal</a:t>
            </a:r>
            <a:r>
              <a:rPr lang="ro-RO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închis.</a:t>
            </a:r>
            <a:endParaRPr lang="fr-CA" dirty="0"/>
          </a:p>
        </p:txBody>
      </p:sp>
      <p:pic>
        <p:nvPicPr>
          <p:cNvPr id="34823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314450"/>
            <a:ext cx="2843213" cy="3679825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sz="3700" dirty="0"/>
              <a:t/>
            </a:r>
            <a:br>
              <a:rPr lang="fr-FR" sz="3700" dirty="0"/>
            </a:br>
            <a:r>
              <a:rPr lang="fr-FR" sz="3700" dirty="0" err="1"/>
              <a:t>Proceduri</a:t>
            </a:r>
            <a:r>
              <a:rPr lang="fr-FR" sz="3700" dirty="0"/>
              <a:t> </a:t>
            </a:r>
            <a:r>
              <a:rPr lang="fr-FR" sz="3700" dirty="0" smtClean="0"/>
              <a:t/>
            </a:r>
            <a:br>
              <a:rPr lang="fr-FR" sz="3700" dirty="0" smtClean="0"/>
            </a:br>
            <a:r>
              <a:rPr lang="fr-FR" sz="3700" dirty="0" smtClean="0"/>
              <a:t>DE </a:t>
            </a:r>
            <a:r>
              <a:rPr lang="fr-FR" sz="3700" dirty="0" err="1" smtClean="0"/>
              <a:t>anestezie</a:t>
            </a:r>
            <a:r>
              <a:rPr lang="fr-FR" sz="3700" dirty="0" smtClean="0"/>
              <a:t> care IMPLICǍ </a:t>
            </a:r>
            <a:r>
              <a:rPr lang="fr-FR" sz="3700" dirty="0" err="1" smtClean="0"/>
              <a:t>proTEZarea</a:t>
            </a:r>
            <a:r>
              <a:rPr lang="fr-FR" sz="3700" dirty="0" smtClean="0"/>
              <a:t>  </a:t>
            </a:r>
            <a:r>
              <a:rPr lang="fr-FR" sz="3700" dirty="0" err="1"/>
              <a:t>căilor</a:t>
            </a:r>
            <a:r>
              <a:rPr lang="fr-FR" sz="3700" dirty="0"/>
              <a:t> </a:t>
            </a:r>
            <a:r>
              <a:rPr lang="fr-FR" sz="3700" dirty="0" err="1"/>
              <a:t>aeriene</a:t>
            </a:r>
            <a:endParaRPr lang="fr-CA" sz="3700" dirty="0"/>
          </a:p>
        </p:txBody>
      </p:sp>
      <p:pic>
        <p:nvPicPr>
          <p:cNvPr id="35845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152011" y="242888"/>
          <a:ext cx="7906639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868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419225"/>
            <a:ext cx="2921000" cy="401955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fr-FR" sz="3700" dirty="0" err="1"/>
              <a:t>Proceduri</a:t>
            </a:r>
            <a:r>
              <a:rPr lang="fr-FR" sz="3700" dirty="0"/>
              <a:t> </a:t>
            </a:r>
            <a:br>
              <a:rPr lang="fr-FR" sz="3700" dirty="0"/>
            </a:br>
            <a:r>
              <a:rPr lang="fr-FR" sz="3700" dirty="0"/>
              <a:t>DE </a:t>
            </a:r>
            <a:r>
              <a:rPr lang="fr-FR" sz="3700" dirty="0" err="1"/>
              <a:t>anestezie</a:t>
            </a:r>
            <a:r>
              <a:rPr lang="fr-FR" sz="3700" dirty="0"/>
              <a:t> </a:t>
            </a:r>
            <a:r>
              <a:rPr lang="fr-FR" sz="3700" dirty="0" smtClean="0"/>
              <a:t>care IMPLICǍ </a:t>
            </a:r>
            <a:r>
              <a:rPr lang="fr-FR" sz="3700" dirty="0" err="1"/>
              <a:t>proTEZarea</a:t>
            </a:r>
            <a:r>
              <a:rPr lang="fr-FR" sz="3700" dirty="0"/>
              <a:t>  </a:t>
            </a:r>
            <a:r>
              <a:rPr lang="fr-FR" sz="3700" dirty="0" err="1"/>
              <a:t>căilor</a:t>
            </a:r>
            <a:r>
              <a:rPr lang="fr-FR" sz="3700" dirty="0"/>
              <a:t> </a:t>
            </a:r>
            <a:r>
              <a:rPr lang="fr-FR" sz="3700" dirty="0" err="1"/>
              <a:t>aeriene</a:t>
            </a:r>
            <a:endParaRPr lang="fr-CA" sz="3700" dirty="0"/>
          </a:p>
        </p:txBody>
      </p:sp>
      <p:sp>
        <p:nvSpPr>
          <p:cNvPr id="36870" name="Espace réservé du contenu 2"/>
          <p:cNvSpPr>
            <a:spLocks noGrp="1"/>
          </p:cNvSpPr>
          <p:nvPr>
            <p:ph sz="quarter" idx="13"/>
          </p:nvPr>
        </p:nvSpPr>
        <p:spPr bwMode="auto">
          <a:xfrm>
            <a:off x="4271963" y="328613"/>
            <a:ext cx="7558087" cy="6229350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ro-RO" cap="none" smtClean="0">
                <a:latin typeface="Arial" charset="0"/>
                <a:cs typeface="Arial" charset="0"/>
              </a:rPr>
              <a:t>În cazul ventilației manuale, masca de anestezie trebuie ajustată cu ambele mâini pentru a reduce riscul de contaminare.</a:t>
            </a:r>
          </a:p>
          <a:p>
            <a:pPr>
              <a:lnSpc>
                <a:spcPct val="110000"/>
              </a:lnSpc>
            </a:pPr>
            <a:endParaRPr lang="en-US" cap="none" smtClean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ro-RO" cap="none" smtClean="0">
                <a:latin typeface="Arial" charset="0"/>
                <a:cs typeface="Arial" charset="0"/>
              </a:rPr>
              <a:t>În caz de hipoxie sau contraindicație pentru succinilcolină, se pot  utiliza volume mici, pentru mentinerea oxigenarii.</a:t>
            </a:r>
          </a:p>
          <a:p>
            <a:pPr>
              <a:lnSpc>
                <a:spcPct val="110000"/>
              </a:lnSpc>
            </a:pPr>
            <a:endParaRPr lang="ro-RO" cap="none" smtClean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ro-RO" cap="none" smtClean="0">
                <a:latin typeface="Arial" charset="0"/>
                <a:cs typeface="Arial" charset="0"/>
              </a:rPr>
              <a:t>În toate cazurile de mai sus, trebuie să se aleagă debitele cele mai scăzute posibile de gaz pentru a menține oxigenarea. </a:t>
            </a:r>
          </a:p>
        </p:txBody>
      </p:sp>
      <p:pic>
        <p:nvPicPr>
          <p:cNvPr id="36871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419225"/>
            <a:ext cx="2894013" cy="401955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fr-FR" sz="3700" dirty="0" err="1"/>
              <a:t>Proceduri</a:t>
            </a:r>
            <a:r>
              <a:rPr lang="fr-FR" sz="3700" dirty="0"/>
              <a:t> </a:t>
            </a:r>
            <a:br>
              <a:rPr lang="fr-FR" sz="3700" dirty="0"/>
            </a:br>
            <a:r>
              <a:rPr lang="fr-FR" sz="3700" dirty="0"/>
              <a:t>DE </a:t>
            </a:r>
            <a:r>
              <a:rPr lang="fr-FR" sz="3700" dirty="0" err="1"/>
              <a:t>anestezie</a:t>
            </a:r>
            <a:r>
              <a:rPr lang="fr-FR" sz="3700" dirty="0"/>
              <a:t> care IMPLICǍ </a:t>
            </a:r>
            <a:r>
              <a:rPr lang="fr-FR" sz="3700" dirty="0" err="1"/>
              <a:t>proTEZarea</a:t>
            </a:r>
            <a:r>
              <a:rPr lang="fr-FR" sz="3700" dirty="0"/>
              <a:t>  </a:t>
            </a:r>
            <a:r>
              <a:rPr lang="fr-FR" sz="3700" dirty="0" err="1"/>
              <a:t>căilor</a:t>
            </a:r>
            <a:r>
              <a:rPr lang="fr-FR" sz="3700" dirty="0"/>
              <a:t> </a:t>
            </a:r>
            <a:r>
              <a:rPr lang="fr-FR" sz="3700" dirty="0" err="1"/>
              <a:t>aeriene</a:t>
            </a:r>
            <a:endParaRPr lang="fr-CA" sz="3700" dirty="0"/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51313" y="328613"/>
            <a:ext cx="7835900" cy="6172200"/>
          </a:xfrm>
        </p:spPr>
        <p:txBody>
          <a:bodyPr anchor="ctr"/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Trebuie evitată, pe </a:t>
            </a:r>
            <a:r>
              <a:rPr lang="ro-RO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cât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posibil, intubația prin </a:t>
            </a:r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fibroscopie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, datorită riscului de tuse și contaminare prin aerosoli (atunci când este pulverizat anestezicul local)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Utilizarea video-laringoscopiei care îndepărtează operatorul de pacient, poate fi propusă ca o primă intenție. Utilizarea intubației traheale este de preferat față de masca laringiană.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Ventilația mecanică cu presiune pozitivă trebuie inițiată numai după umflarea </a:t>
            </a:r>
            <a:r>
              <a:rPr lang="ro-RO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balonașului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sondei IOT.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Curarizarea este recomandată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pentru a evita tusea și răspândirea aerosolului contaminat.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700" dirty="0"/>
          </a:p>
        </p:txBody>
      </p:sp>
      <p:pic>
        <p:nvPicPr>
          <p:cNvPr id="37895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16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419225"/>
            <a:ext cx="2894013" cy="401955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fr-FR" sz="3700" dirty="0" err="1"/>
              <a:t>Proceduri</a:t>
            </a:r>
            <a:r>
              <a:rPr lang="fr-FR" sz="3700" dirty="0"/>
              <a:t> </a:t>
            </a:r>
            <a:br>
              <a:rPr lang="fr-FR" sz="3700" dirty="0"/>
            </a:br>
            <a:r>
              <a:rPr lang="fr-FR" sz="3700" dirty="0"/>
              <a:t>DE </a:t>
            </a:r>
            <a:r>
              <a:rPr lang="fr-FR" sz="3700" dirty="0" err="1"/>
              <a:t>anestezie</a:t>
            </a:r>
            <a:r>
              <a:rPr lang="fr-FR" sz="3700" dirty="0"/>
              <a:t> care IMPLICǍ </a:t>
            </a:r>
            <a:r>
              <a:rPr lang="fr-FR" sz="3700" dirty="0" err="1"/>
              <a:t>proTEZarea</a:t>
            </a:r>
            <a:r>
              <a:rPr lang="fr-FR" sz="3700" dirty="0"/>
              <a:t>  </a:t>
            </a:r>
            <a:r>
              <a:rPr lang="fr-FR" sz="3700" dirty="0" err="1"/>
              <a:t>căilor</a:t>
            </a:r>
            <a:r>
              <a:rPr lang="fr-FR" sz="3700" dirty="0"/>
              <a:t> </a:t>
            </a:r>
            <a:r>
              <a:rPr lang="fr-FR" sz="3700" dirty="0" err="1"/>
              <a:t>aeriene</a:t>
            </a:r>
            <a:endParaRPr lang="fr-CA" sz="3700" dirty="0"/>
          </a:p>
        </p:txBody>
      </p:sp>
      <p:sp>
        <p:nvSpPr>
          <p:cNvPr id="38918" name="Espace réservé du contenu 2"/>
          <p:cNvSpPr>
            <a:spLocks noGrp="1"/>
          </p:cNvSpPr>
          <p:nvPr>
            <p:ph sz="quarter" idx="13"/>
          </p:nvPr>
        </p:nvSpPr>
        <p:spPr bwMode="auto">
          <a:xfrm>
            <a:off x="4151313" y="257175"/>
            <a:ext cx="7935912" cy="6300788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ro-RO" cap="none" smtClean="0">
                <a:latin typeface="Arial" charset="0"/>
                <a:cs typeface="Arial" charset="0"/>
              </a:rPr>
              <a:t>Când tratați pacienții cu insuficiență respiratorie datorită infecției cu coronavirus în afara sălii de operație, trebuie evitată utilizarea ventilației non-invazive sau a oxigenării cu flux inalt. Intubarea precoce trebuie luată în considerare la un pacient cu deteriorare rapidă.</a:t>
            </a:r>
          </a:p>
          <a:p>
            <a:pPr>
              <a:lnSpc>
                <a:spcPct val="110000"/>
              </a:lnSpc>
            </a:pPr>
            <a:r>
              <a:rPr lang="ro-RO" cap="none" smtClean="0">
                <a:latin typeface="Arial" charset="0"/>
                <a:cs typeface="Arial" charset="0"/>
              </a:rPr>
              <a:t>Dacă un pacient transferat de la unitatea de terapie intensivă este deja intubat și ventilat, circuitul de ventilație pentru transport nu trebuie deconectat, pentru a evita contaminarea. Dacă este necesară deconectarea, filtrul pacientului este lăsat pe sondă. Se recomandă o pauză expiratorie a ventilației asociate cu detasarea tubului de intubație. </a:t>
            </a:r>
          </a:p>
          <a:p>
            <a:pPr>
              <a:lnSpc>
                <a:spcPct val="110000"/>
              </a:lnSpc>
            </a:pPr>
            <a:r>
              <a:rPr lang="ro-RO" cap="none" smtClean="0">
                <a:latin typeface="Arial" charset="0"/>
                <a:cs typeface="Arial" charset="0"/>
              </a:rPr>
              <a:t>După procedură, toate materialele care nu sunt protejate de un filtru hidrofob utilizat pentru ventilație și materialul pentru intubație sunt aruncate sau dezinfectate cu un detergent dezinfectant standard.</a:t>
            </a:r>
            <a:endParaRPr lang="fr-CA" cap="none" smtClean="0">
              <a:latin typeface="Arial" charset="0"/>
              <a:cs typeface="Arial" charset="0"/>
            </a:endParaRPr>
          </a:p>
        </p:txBody>
      </p:sp>
      <p:pic>
        <p:nvPicPr>
          <p:cNvPr id="38919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25" y="1314450"/>
            <a:ext cx="2611438" cy="367982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o-RO" sz="3700" dirty="0" err="1" smtClean="0"/>
              <a:t>referinŢE</a:t>
            </a:r>
            <a:endParaRPr lang="fr-CA" sz="3700" dirty="0"/>
          </a:p>
        </p:txBody>
      </p:sp>
      <p:pic>
        <p:nvPicPr>
          <p:cNvPr id="21509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/>
              <a:t>Precauții pentru anestezia loco-regională și anestezia spinală</a:t>
            </a:r>
            <a:endParaRPr lang="fr-CA"/>
          </a:p>
        </p:txBody>
      </p:sp>
      <p:graphicFrame>
        <p:nvGraphicFramePr>
          <p:cNvPr id="21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00013" y="1885950"/>
          <a:ext cx="11415712" cy="4000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13200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0964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77037" b="73004"/>
          <a:stretch>
            <a:fillRect/>
          </a:stretch>
        </p:blipFill>
        <p:spPr bwMode="auto">
          <a:xfrm>
            <a:off x="0" y="0"/>
            <a:ext cx="33226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960438"/>
            <a:ext cx="2732087" cy="2628900"/>
          </a:xfrm>
        </p:spPr>
        <p:txBody>
          <a:bodyPr anchor="b"/>
          <a:lstStyle/>
          <a:p>
            <a:pPr algn="r" fontAlgn="auto">
              <a:spcAft>
                <a:spcPts val="0"/>
              </a:spcAft>
              <a:defRPr/>
            </a:pPr>
            <a:r>
              <a:rPr lang="fr-FR" sz="2500">
                <a:solidFill>
                  <a:schemeClr val="bg1"/>
                </a:solidFill>
              </a:rPr>
              <a:t/>
            </a:r>
            <a:br>
              <a:rPr lang="fr-FR" sz="2500">
                <a:solidFill>
                  <a:schemeClr val="bg1"/>
                </a:solidFill>
              </a:rPr>
            </a:br>
            <a:r>
              <a:rPr lang="fr-FR" sz="2500" dirty="0" err="1">
                <a:solidFill>
                  <a:schemeClr val="bg1"/>
                </a:solidFill>
              </a:rPr>
              <a:t>Urmărirea</a:t>
            </a:r>
            <a:r>
              <a:rPr lang="fr-FR" sz="2500" dirty="0">
                <a:solidFill>
                  <a:schemeClr val="bg1"/>
                </a:solidFill>
              </a:rPr>
              <a:t> </a:t>
            </a:r>
            <a:r>
              <a:rPr lang="fr-FR" sz="2500" dirty="0" err="1">
                <a:solidFill>
                  <a:schemeClr val="bg1"/>
                </a:solidFill>
              </a:rPr>
              <a:t>postoperatorie</a:t>
            </a:r>
            <a:endParaRPr lang="fr-CA" sz="25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1488" y="357188"/>
            <a:ext cx="7634287" cy="6172200"/>
          </a:xfrm>
        </p:spPr>
        <p:txBody>
          <a:bodyPr anchor="ctr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Componentele PPE (mască, mănuși, ochelari, șorț) pentru personalul din salonul de trezire trebuie sa fie identice cu cele utilizate în sala de operație.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În cazul </a:t>
            </a:r>
            <a:r>
              <a:rPr lang="ro-RO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pacientului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stabil (fără necesitatea suplimentarii oxigenului) și în caz de supraveghere </a:t>
            </a:r>
            <a:r>
              <a:rPr lang="ro-RO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salonul de trezire</a:t>
            </a:r>
            <a:r>
              <a:rPr lang="ro-RO" sz="1800" dirty="0"/>
              <a:t>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planificată </a:t>
            </a:r>
            <a:r>
              <a:rPr lang="ro-RO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(mai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mică de 60 de </a:t>
            </a:r>
            <a:r>
              <a:rPr lang="ro-RO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minute) și/sau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în caz de anestezie 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locoregională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supravegherea se efectuează în sala de intervenție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apoi pacientul este </a:t>
            </a:r>
            <a:r>
              <a:rPr lang="ro-RO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transferat direct în salon.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13200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1988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77037" b="73004"/>
          <a:stretch>
            <a:fillRect/>
          </a:stretch>
        </p:blipFill>
        <p:spPr bwMode="auto">
          <a:xfrm>
            <a:off x="0" y="0"/>
            <a:ext cx="33226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960438"/>
            <a:ext cx="2732087" cy="2779712"/>
          </a:xfrm>
        </p:spPr>
        <p:txBody>
          <a:bodyPr anchor="b"/>
          <a:lstStyle/>
          <a:p>
            <a:pPr algn="r" fontAlgn="auto">
              <a:spcAft>
                <a:spcPts val="0"/>
              </a:spcAft>
              <a:defRPr/>
            </a:pPr>
            <a:r>
              <a:rPr lang="fr-FR" sz="2500" dirty="0" err="1">
                <a:solidFill>
                  <a:schemeClr val="bg1"/>
                </a:solidFill>
              </a:rPr>
              <a:t>Urmărirea</a:t>
            </a:r>
            <a:r>
              <a:rPr lang="fr-FR" sz="2500" dirty="0">
                <a:solidFill>
                  <a:schemeClr val="bg1"/>
                </a:solidFill>
              </a:rPr>
              <a:t> </a:t>
            </a:r>
            <a:r>
              <a:rPr lang="fr-FR" sz="2500" dirty="0" err="1">
                <a:solidFill>
                  <a:schemeClr val="bg1"/>
                </a:solidFill>
              </a:rPr>
              <a:t>postoperatorie</a:t>
            </a:r>
            <a:endParaRPr lang="fr-CA" sz="25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71950" y="214313"/>
            <a:ext cx="7786688" cy="6357937"/>
          </a:xfrm>
        </p:spPr>
        <p:txBody>
          <a:bodyPr anchor="ctr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În cazul unui pacient stabil (fără necesitatea suplimentarii oxigenului) și în caz de supraveghere in salonul de trezire</a:t>
            </a:r>
            <a:r>
              <a:rPr lang="ro-RO" sz="1800" dirty="0"/>
              <a:t>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planificată mai mult de 60 de minute, pacientul este transferat la salonul de trezire, </a:t>
            </a:r>
            <a:r>
              <a:rPr lang="ro-RO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cu o mască chirurgicală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în mod ideal, într-o cameră separată. Pacientul este transferat în salonul sau cât mai curând posibil după monitorizare.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În cazul unui pacient din terapie intensiva suspectat sau infectat cu 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coronavirus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tratat în sala de operație, pacientul este </a:t>
            </a:r>
            <a:r>
              <a:rPr lang="ro-RO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transferat direct in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terapie la sfârșitul intervenției.</a:t>
            </a:r>
            <a:endParaRPr lang="fr-CA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5875"/>
            <a:ext cx="12188825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3013" name="Picture 2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77037" b="73004"/>
          <a:stretch>
            <a:fillRect/>
          </a:stretch>
        </p:blipFill>
        <p:spPr bwMode="auto">
          <a:xfrm>
            <a:off x="77788" y="0"/>
            <a:ext cx="127158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55923" t="86960" r="29150"/>
          <a:stretch>
            <a:fillRect/>
          </a:stretch>
        </p:blipFill>
        <p:spPr bwMode="auto">
          <a:xfrm>
            <a:off x="11061700" y="0"/>
            <a:ext cx="1127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2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89960" t="72411" r="-73" b="13789"/>
          <a:stretch>
            <a:fillRect/>
          </a:stretch>
        </p:blipFill>
        <p:spPr bwMode="auto">
          <a:xfrm>
            <a:off x="77788" y="1444625"/>
            <a:ext cx="10953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3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82524" t="71774" r="2563"/>
          <a:stretch>
            <a:fillRect/>
          </a:stretch>
        </p:blipFill>
        <p:spPr bwMode="auto">
          <a:xfrm>
            <a:off x="11036300" y="1071563"/>
            <a:ext cx="11557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2819734"/>
            <a:ext cx="11468100" cy="3847766"/>
          </a:xfrm>
        </p:spPr>
        <p:txBody>
          <a:bodyPr anchor="ctr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Propunerile </a:t>
            </a:r>
            <a:r>
              <a:rPr lang="ro-RO" sz="3600" cap="none" dirty="0">
                <a:latin typeface="Arial" panose="020B0604020202020204" pitchFamily="34" charset="0"/>
                <a:cs typeface="Arial" panose="020B0604020202020204" pitchFamily="34" charset="0"/>
              </a:rPr>
              <a:t>sunt făcute pe baza cunoștințelor la nivel </a:t>
            </a:r>
            <a:r>
              <a:rPr lang="ro-RO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internațional </a:t>
            </a:r>
            <a:r>
              <a:rPr lang="ro-RO" sz="3600" cap="none" dirty="0">
                <a:latin typeface="Arial" panose="020B0604020202020204" pitchFamily="34" charset="0"/>
                <a:cs typeface="Arial" panose="020B0604020202020204" pitchFamily="34" charset="0"/>
              </a:rPr>
              <a:t>și actualizate zilnic, </a:t>
            </a:r>
            <a:r>
              <a:rPr lang="ro-RO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în dinamică.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Datorită </a:t>
            </a:r>
            <a:r>
              <a:rPr lang="ro-RO" sz="3600" cap="none" dirty="0">
                <a:latin typeface="Arial" panose="020B0604020202020204" pitchFamily="34" charset="0"/>
                <a:cs typeface="Arial" panose="020B0604020202020204" pitchFamily="34" charset="0"/>
              </a:rPr>
              <a:t>situației în curs de evoluție și a informațiilor îmbunătățite, o revizuire a propunerilor și recomandărilor va fi publicată probabil în zilele sau săptămânile următoare.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8" indent="0">
              <a:buFont typeface="Arial" panose="020B0604020202020204" pitchFamily="34" charset="0"/>
              <a:buNone/>
              <a:defRPr/>
            </a:pPr>
            <a:r>
              <a:rPr lang="ro-RO" dirty="0"/>
              <a:t>			            </a:t>
            </a:r>
            <a:r>
              <a:rPr lang="ro-RO" dirty="0" smtClean="0"/>
              <a:t>                                        </a:t>
            </a:r>
            <a:r>
              <a:rPr lang="ro-RO" sz="2800" b="1" dirty="0" smtClean="0"/>
              <a:t>Echipa ATI TIMISOARA</a:t>
            </a:r>
            <a:endParaRPr lang="ro-RO" sz="2800" b="1" dirty="0"/>
          </a:p>
          <a:p>
            <a:pPr marL="3657600" lvl="8" indent="0">
              <a:buFont typeface="Arial" panose="020B0604020202020204" pitchFamily="34" charset="0"/>
              <a:buNone/>
              <a:defRPr/>
            </a:pPr>
            <a:r>
              <a:rPr lang="ro-RO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			 		10.03.2020</a:t>
            </a:r>
            <a:endParaRPr lang="fr-CA" sz="2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697788" y="6427788"/>
            <a:ext cx="3830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i="1">
                <a:solidFill>
                  <a:srgbClr val="FF0000"/>
                </a:solidFill>
                <a:latin typeface="Tw Cen MT" pitchFamily="34" charset="-18"/>
              </a:rPr>
              <a:t>Ti et al. Can J Anesth/J Can Anesth 2020</a:t>
            </a:r>
            <a:endParaRPr lang="ro-RO" b="1" i="1">
              <a:solidFill>
                <a:srgbClr val="FF0000"/>
              </a:solidFill>
              <a:latin typeface="Tw Cen MT" pitchFamily="34" charset="-18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122238"/>
            <a:ext cx="1113472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21" name="Rectangle 2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314450"/>
            <a:ext cx="2843213" cy="367982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o-RO" sz="4400"/>
              <a:t>Definiții</a:t>
            </a:r>
            <a:endParaRPr lang="fr-CA" sz="4400"/>
          </a:p>
        </p:txBody>
      </p:sp>
      <p:pic>
        <p:nvPicPr>
          <p:cNvPr id="22533" name="Picture 2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330700" y="279400"/>
          <a:ext cx="7670799" cy="627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13200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3556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77037" b="73004"/>
          <a:stretch>
            <a:fillRect/>
          </a:stretch>
        </p:blipFill>
        <p:spPr bwMode="auto">
          <a:xfrm>
            <a:off x="0" y="0"/>
            <a:ext cx="33226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960438"/>
            <a:ext cx="2757488" cy="2860675"/>
          </a:xfrm>
        </p:spPr>
        <p:txBody>
          <a:bodyPr anchor="b"/>
          <a:lstStyle/>
          <a:p>
            <a:pPr algn="r" fontAlgn="auto">
              <a:spcAft>
                <a:spcPts val="0"/>
              </a:spcAft>
              <a:defRPr/>
            </a:pPr>
            <a:r>
              <a:rPr lang="fr-CA" sz="3100" dirty="0" err="1">
                <a:solidFill>
                  <a:schemeClr val="bg1"/>
                </a:solidFill>
              </a:rPr>
              <a:t>Contaminare</a:t>
            </a:r>
            <a:endParaRPr lang="fr-CA" sz="31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1488" y="568325"/>
            <a:ext cx="6945312" cy="5843588"/>
          </a:xfrm>
        </p:spPr>
        <p:txBody>
          <a:bodyPr anchor="ctr">
            <a:normAutofit fontScale="92500" lnSpcReduction="2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Majoritatea infecțiilor cu COVID-19 nu sunt grave (&gt; 80%). Persoanele cu risc de a dezvolta forme complicate sunt cei în vârstă sau cu anumite patologii cronice (insuficiență respiratorie, insuficiență cardiacă etc.).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Cu toate acestea, există si forme severe, care 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evolueaza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spre 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detresă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respiratorie sau chiar ARDS.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Riscul de transmitere este mare (</a:t>
            </a:r>
            <a:r>
              <a:rPr lang="ro-RO" sz="1800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R-ZERO=2.2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1800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R-Zero:</a:t>
            </a:r>
            <a:r>
              <a:rPr lang="ro-RO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câte persoane vor fi contaminate cu virus dacă plasăm un pacient într-o cameră cu 100 de persoane. 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R-Zero Gripă= 1.3, R-Zero rubeola= 6).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Timpul mediu de incubație pentru 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coronavirus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este de 6 zile, ceea ce înseamnă că dacă plasăm un individ bolnav într-o cameră de 100 de persoane, vom avea: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Ziua 6: 2,2 bolnavi + primii bolnavi = 3,2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Ziua 12: cei 2,2 vor infecta fiecare 2,2 persoane =&gt; 3,2 + 2,2 + 2,2 = 7,6 pacienți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Ziua 18: 24 de pacienți = </a:t>
            </a:r>
            <a:r>
              <a:rPr lang="ro-RO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24% din populație!!!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endParaRPr lang="fr-CA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Espace réservé du contenu 4" descr="Une image contenant jouet, air, homme&#10;&#10;Description générée automatiquement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8321" r="-2" b="627"/>
          <a:stretch>
            <a:fillRect/>
          </a:stretch>
        </p:blipFill>
        <p:spPr bwMode="auto">
          <a:xfrm>
            <a:off x="1397000" y="495300"/>
            <a:ext cx="9677400" cy="54435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13200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5604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77037" b="73004"/>
          <a:stretch>
            <a:fillRect/>
          </a:stretch>
        </p:blipFill>
        <p:spPr bwMode="auto">
          <a:xfrm>
            <a:off x="0" y="0"/>
            <a:ext cx="33226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1488" y="293688"/>
            <a:ext cx="7689850" cy="6484937"/>
          </a:xfrm>
        </p:spPr>
        <p:txBody>
          <a:bodyPr anchor="ctr"/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Contaminarea se face în principal prin aer (riscul „picăturilor”):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Proiecția picăturilor mari, cu contaminarea mucoaselor feței (directe sau indirecte de mâinile contaminate).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Contaminarea conjunctivei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Transmiterea aeriană prin picături mici pare posibilă în timpul  </a:t>
            </a:r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resuscitarii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(intubație, NIV, aspirație traheală etc.). </a:t>
            </a:r>
            <a:endParaRPr lang="fr-C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Există forme clinice </a:t>
            </a:r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cu tulburări </a:t>
            </a:r>
            <a:r>
              <a:rPr lang="ro-RO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gastro</a:t>
            </a:r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-intestinale inițiale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. Virusul este prezent în scaunele diareice. Această situație neobișnuită necesită o protecție (de contact) identică cu cea a pacienților cu enterobacterii </a:t>
            </a:r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-rezistente.  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700" dirty="0"/>
          </a:p>
        </p:txBody>
      </p:sp>
      <p:sp>
        <p:nvSpPr>
          <p:cNvPr id="7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8" y="960438"/>
            <a:ext cx="3316287" cy="2860675"/>
          </a:xfrm>
        </p:spPr>
        <p:txBody>
          <a:bodyPr anchor="b"/>
          <a:lstStyle/>
          <a:p>
            <a:pPr algn="r" fontAlgn="auto">
              <a:spcAft>
                <a:spcPts val="0"/>
              </a:spcAft>
              <a:defRPr/>
            </a:pPr>
            <a:r>
              <a:rPr lang="fr-CA" sz="3100" dirty="0" err="1">
                <a:solidFill>
                  <a:schemeClr val="bg1"/>
                </a:solidFill>
              </a:rPr>
              <a:t>Contaminare</a:t>
            </a:r>
            <a:endParaRPr lang="fr-CA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/>
              <a:t>Organizarea procedurii </a:t>
            </a:r>
            <a:br>
              <a:rPr lang="ro-RO"/>
            </a:br>
            <a:endParaRPr lang="fr-CA" dirty="0"/>
          </a:p>
        </p:txBody>
      </p:sp>
      <p:graphicFrame>
        <p:nvGraphicFramePr>
          <p:cNvPr id="5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22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419225"/>
            <a:ext cx="2843213" cy="401955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o-RO" sz="3400" dirty="0"/>
              <a:t>Echipament pentru personalul implicat in  îngrijirea pacientului</a:t>
            </a:r>
            <a:endParaRPr lang="fr-CA" sz="3400" dirty="0"/>
          </a:p>
        </p:txBody>
      </p:sp>
      <p:sp>
        <p:nvSpPr>
          <p:cNvPr id="27654" name="Espace réservé du contenu 2"/>
          <p:cNvSpPr>
            <a:spLocks noGrp="1"/>
          </p:cNvSpPr>
          <p:nvPr>
            <p:ph sz="quarter" idx="13"/>
          </p:nvPr>
        </p:nvSpPr>
        <p:spPr bwMode="auto">
          <a:xfrm>
            <a:off x="4235450" y="220663"/>
            <a:ext cx="7640638" cy="6253162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ro-RO" cap="none" smtClean="0">
                <a:latin typeface="Arial" charset="0"/>
                <a:cs typeface="Arial" charset="0"/>
              </a:rPr>
              <a:t>Tot personalul implicat în tratament trebuie să poarte echipament individual de protecție (PPE) în conformitate cu regulile COVID</a:t>
            </a:r>
          </a:p>
          <a:p>
            <a:pPr>
              <a:lnSpc>
                <a:spcPct val="110000"/>
              </a:lnSpc>
            </a:pPr>
            <a:r>
              <a:rPr lang="ro-RO" cap="none" smtClean="0">
                <a:latin typeface="Arial" charset="0"/>
                <a:cs typeface="Arial" charset="0"/>
              </a:rPr>
              <a:t>Acest echipament este format din: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o-RO" cap="none" smtClean="0">
                <a:latin typeface="Arial" charset="0"/>
                <a:cs typeface="Arial" charset="0"/>
              </a:rPr>
              <a:t>O mască de protecție (în mod ideal de tip FFP2, dacă nu cel puțin de tip chirurgical ajustata corect pe față)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o-RO" cap="none" smtClean="0">
                <a:latin typeface="Arial" charset="0"/>
                <a:cs typeface="Arial" charset="0"/>
              </a:rPr>
              <a:t>Ochelari de protecție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o-RO" cap="none" smtClean="0">
                <a:latin typeface="Arial" charset="0"/>
                <a:cs typeface="Arial" charset="0"/>
              </a:rPr>
              <a:t>Un halat chirurgical cu manșete impermeabile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o-RO" cap="none" smtClean="0">
                <a:latin typeface="Arial" charset="0"/>
                <a:cs typeface="Arial" charset="0"/>
              </a:rPr>
              <a:t>Mănuși nesterile</a:t>
            </a:r>
            <a:endParaRPr lang="fr-CA" cap="none" smtClean="0">
              <a:latin typeface="Arial" charset="0"/>
              <a:cs typeface="Arial" charset="0"/>
            </a:endParaRPr>
          </a:p>
        </p:txBody>
      </p:sp>
      <p:pic>
        <p:nvPicPr>
          <p:cNvPr id="27655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76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Espace réservé du contenu 2"/>
          <p:cNvSpPr>
            <a:spLocks noGrp="1"/>
          </p:cNvSpPr>
          <p:nvPr>
            <p:ph sz="quarter" idx="13"/>
          </p:nvPr>
        </p:nvSpPr>
        <p:spPr bwMode="auto">
          <a:xfrm>
            <a:off x="4308475" y="368300"/>
            <a:ext cx="7558088" cy="6073775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r>
              <a:rPr lang="ro-RO" cap="none" smtClean="0">
                <a:latin typeface="Arial" charset="0"/>
                <a:cs typeface="Arial" charset="0"/>
              </a:rPr>
              <a:t>Pregătirea personalului pentru procedurile de îmbrăcare și dezbrăcare este necesară pentru a evita erorile și contaminarea. </a:t>
            </a:r>
          </a:p>
          <a:p>
            <a:r>
              <a:rPr lang="ro-RO" cap="none" smtClean="0">
                <a:latin typeface="Arial" charset="0"/>
                <a:cs typeface="Arial" charset="0"/>
              </a:rPr>
              <a:t>Respectarea strictă a acestui protocol și vigilența constantă sunt cele mai bune elemente pentru a limita transmiterea</a:t>
            </a:r>
          </a:p>
          <a:p>
            <a:r>
              <a:rPr lang="ro-RO" cap="none" smtClean="0">
                <a:latin typeface="Arial" charset="0"/>
                <a:cs typeface="Arial" charset="0"/>
              </a:rPr>
              <a:t>Trebuie să se acorde o atenție deosebită igienei mâinilor înainte de a utiliza PPE. </a:t>
            </a:r>
          </a:p>
          <a:p>
            <a:r>
              <a:rPr lang="ro-RO" cap="none" smtClean="0">
                <a:latin typeface="Arial" charset="0"/>
                <a:cs typeface="Arial" charset="0"/>
              </a:rPr>
              <a:t>Riscul maxim de contaminare al personalului apare în timpul dezbrăcării, la sfârșitul procedurii, care trebuie făcută sub supravegherea unui coleg.</a:t>
            </a:r>
            <a:endParaRPr lang="fr-CA" cap="none" smtClean="0">
              <a:latin typeface="Arial" charset="0"/>
              <a:cs typeface="Arial" charset="0"/>
            </a:endParaRPr>
          </a:p>
        </p:txBody>
      </p:sp>
      <p:pic>
        <p:nvPicPr>
          <p:cNvPr id="28678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419225"/>
            <a:ext cx="2843213" cy="401955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o-RO" sz="3400" dirty="0"/>
              <a:t>Echipament pentru personalul implicat in  îngrijirea pacientului</a:t>
            </a:r>
            <a:endParaRPr lang="fr-CA" sz="3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1755</Words>
  <Application>Microsoft Office PowerPoint</Application>
  <PresentationFormat>Custom</PresentationFormat>
  <Paragraphs>138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Ronds dans l’eau</vt:lpstr>
      <vt:lpstr>Propuneri pentru Managementul ANESTEZIC al unui pacient suspectat sau infectat cu Coronavirus COVID-19</vt:lpstr>
      <vt:lpstr>referinŢE</vt:lpstr>
      <vt:lpstr>Definiții</vt:lpstr>
      <vt:lpstr>Contaminare</vt:lpstr>
      <vt:lpstr>PowerPoint Presentation</vt:lpstr>
      <vt:lpstr>Contaminare</vt:lpstr>
      <vt:lpstr>Organizarea procedurii  </vt:lpstr>
      <vt:lpstr>Echipament pentru personalul implicat in  îngrijirea pacientului</vt:lpstr>
      <vt:lpstr>Echipament pentru personalul implicat in  îngrijirea pacientului</vt:lpstr>
      <vt:lpstr> Pregătirea pacientului șI a SăLII de intervenție</vt:lpstr>
      <vt:lpstr> Pregătirea pacientului șI a SăLII de intervenție</vt:lpstr>
      <vt:lpstr> Pregătirea pacientului șI a SăLII de intervenție</vt:lpstr>
      <vt:lpstr> Materiale necesare pentru ventilație și aspirație</vt:lpstr>
      <vt:lpstr>PowerPoint Presentation</vt:lpstr>
      <vt:lpstr> fii atent</vt:lpstr>
      <vt:lpstr> Proceduri  DE anestezie care IMPLICǍ proTEZarea  căilor aeriene</vt:lpstr>
      <vt:lpstr>Proceduri  DE anestezie care IMPLICǍ proTEZarea  căilor aeriene</vt:lpstr>
      <vt:lpstr>Proceduri  DE anestezie care IMPLICǍ proTEZarea  căilor aeriene</vt:lpstr>
      <vt:lpstr>Proceduri  DE anestezie care IMPLICǍ proTEZarea  căilor aeriene</vt:lpstr>
      <vt:lpstr>Precauții pentru anestezia loco-regională și anestezia spinală</vt:lpstr>
      <vt:lpstr> Urmărirea postoperatorie</vt:lpstr>
      <vt:lpstr>Urmărirea postoperatorie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Propuneri pentru managementul anestezic al unui pacient suspectat sau infectat cu Coronavirus COVID-19</dc:title>
  <dc:creator>dr_mayssa allagui</dc:creator>
  <cp:lastModifiedBy>adilin75@yahoo.com</cp:lastModifiedBy>
  <cp:revision>32</cp:revision>
  <dcterms:created xsi:type="dcterms:W3CDTF">2020-03-09T05:24:16Z</dcterms:created>
  <dcterms:modified xsi:type="dcterms:W3CDTF">2020-03-16T15:53:52Z</dcterms:modified>
</cp:coreProperties>
</file>